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310" r:id="rId6"/>
    <p:sldId id="311" r:id="rId7"/>
    <p:sldId id="261" r:id="rId8"/>
    <p:sldId id="286" r:id="rId9"/>
    <p:sldId id="297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296" r:id="rId23"/>
    <p:sldId id="295" r:id="rId24"/>
    <p:sldId id="307" r:id="rId25"/>
    <p:sldId id="282" r:id="rId26"/>
    <p:sldId id="275" r:id="rId27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uzana Baloghova" initials="ZB" lastIdx="0" clrIdx="0">
    <p:extLst>
      <p:ext uri="{19B8F6BF-5375-455C-9EA6-DF929625EA0E}">
        <p15:presenceInfo xmlns:p15="http://schemas.microsoft.com/office/powerpoint/2012/main" userId="909566045376d2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4E4"/>
    <a:srgbClr val="1CADE4"/>
    <a:srgbClr val="6F9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71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DDF1CC-B004-4983-9933-F592D3629189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CFE20A9F-EA9A-4E09-8190-AAA56B1EF97E}">
      <dgm:prSet phldrT="[Text]" custT="1"/>
      <dgm:spPr/>
      <dgm:t>
        <a:bodyPr/>
        <a:lstStyle/>
        <a:p>
          <a:r>
            <a:rPr lang="sk-SK" sz="1600" dirty="0">
              <a:solidFill>
                <a:schemeClr val="bg1"/>
              </a:solidFill>
            </a:rPr>
            <a:t>Dedičstvo</a:t>
          </a:r>
        </a:p>
      </dgm:t>
    </dgm:pt>
    <dgm:pt modelId="{7B24A9A5-3411-4533-8746-94FCCC7CC8E8}" type="parTrans" cxnId="{64880E75-6D9B-4C8B-BF11-8B94F4906E3B}">
      <dgm:prSet/>
      <dgm:spPr/>
      <dgm:t>
        <a:bodyPr/>
        <a:lstStyle/>
        <a:p>
          <a:endParaRPr lang="sk-SK"/>
        </a:p>
      </dgm:t>
    </dgm:pt>
    <dgm:pt modelId="{3843D9FC-A727-42DA-B89D-D82D62FC7F30}" type="sibTrans" cxnId="{64880E75-6D9B-4C8B-BF11-8B94F4906E3B}">
      <dgm:prSet custT="1"/>
      <dgm:spPr/>
      <dgm:t>
        <a:bodyPr/>
        <a:lstStyle/>
        <a:p>
          <a:r>
            <a:rPr lang="sk-SK" sz="1600" dirty="0">
              <a:solidFill>
                <a:schemeClr val="bg1"/>
              </a:solidFill>
            </a:rPr>
            <a:t>Udržateľnosť</a:t>
          </a:r>
        </a:p>
      </dgm:t>
    </dgm:pt>
    <dgm:pt modelId="{214ADB7B-486B-4F77-94B1-80DD726D6465}">
      <dgm:prSet phldrT="[Text]" custT="1"/>
      <dgm:spPr/>
      <dgm:t>
        <a:bodyPr/>
        <a:lstStyle/>
        <a:p>
          <a:endParaRPr lang="sk-SK" sz="1400" i="1" dirty="0"/>
        </a:p>
      </dgm:t>
    </dgm:pt>
    <dgm:pt modelId="{E50FD27B-936A-4442-B424-439BD991C194}" type="parTrans" cxnId="{32DB5C0E-AAE3-4A05-9B61-910B22A08D5E}">
      <dgm:prSet/>
      <dgm:spPr/>
      <dgm:t>
        <a:bodyPr/>
        <a:lstStyle/>
        <a:p>
          <a:endParaRPr lang="sk-SK"/>
        </a:p>
      </dgm:t>
    </dgm:pt>
    <dgm:pt modelId="{0FA5FC7C-DD3B-4D5D-80E5-BA2A5DC8A855}" type="sibTrans" cxnId="{32DB5C0E-AAE3-4A05-9B61-910B22A08D5E}">
      <dgm:prSet/>
      <dgm:spPr/>
      <dgm:t>
        <a:bodyPr/>
        <a:lstStyle/>
        <a:p>
          <a:endParaRPr lang="sk-SK"/>
        </a:p>
      </dgm:t>
    </dgm:pt>
    <dgm:pt modelId="{4BC85787-ED7B-4805-88D6-2BE7670DBC9A}">
      <dgm:prSet phldrT="[Text]" custT="1"/>
      <dgm:spPr/>
      <dgm:t>
        <a:bodyPr/>
        <a:lstStyle/>
        <a:p>
          <a:r>
            <a:rPr lang="sk-SK" sz="1600" dirty="0">
              <a:solidFill>
                <a:schemeClr val="bg1"/>
              </a:solidFill>
            </a:rPr>
            <a:t>Služby</a:t>
          </a:r>
        </a:p>
      </dgm:t>
    </dgm:pt>
    <dgm:pt modelId="{A5659ED0-750D-477D-ABB6-0AC93D12858F}" type="parTrans" cxnId="{228966CE-DAE0-42E1-B091-D3A9C1D1A282}">
      <dgm:prSet/>
      <dgm:spPr/>
      <dgm:t>
        <a:bodyPr/>
        <a:lstStyle/>
        <a:p>
          <a:endParaRPr lang="sk-SK"/>
        </a:p>
      </dgm:t>
    </dgm:pt>
    <dgm:pt modelId="{A8AE61FF-40D6-47E5-A1BA-CCD9FC0121BB}" type="sibTrans" cxnId="{228966CE-DAE0-42E1-B091-D3A9C1D1A282}">
      <dgm:prSet custT="1"/>
      <dgm:spPr/>
      <dgm:t>
        <a:bodyPr/>
        <a:lstStyle/>
        <a:p>
          <a:r>
            <a:rPr lang="sk-SK" sz="1600" dirty="0">
              <a:solidFill>
                <a:schemeClr val="bg1"/>
              </a:solidFill>
            </a:rPr>
            <a:t>interpretácia</a:t>
          </a:r>
        </a:p>
      </dgm:t>
    </dgm:pt>
    <dgm:pt modelId="{E5D6CD18-086A-4381-AB91-3B797E8AB117}">
      <dgm:prSet custT="1"/>
      <dgm:spPr/>
      <dgm:t>
        <a:bodyPr/>
        <a:lstStyle/>
        <a:p>
          <a:r>
            <a:rPr lang="sk-SK" sz="1600" dirty="0">
              <a:solidFill>
                <a:schemeClr val="bg1"/>
              </a:solidFill>
            </a:rPr>
            <a:t>Ponuka</a:t>
          </a:r>
        </a:p>
      </dgm:t>
    </dgm:pt>
    <dgm:pt modelId="{B0A3269F-67A3-4654-815B-E2C159A1BAA3}" type="parTrans" cxnId="{CD706785-C3F3-47D7-81C8-1E1182DCE0B7}">
      <dgm:prSet/>
      <dgm:spPr/>
      <dgm:t>
        <a:bodyPr/>
        <a:lstStyle/>
        <a:p>
          <a:endParaRPr lang="sk-SK"/>
        </a:p>
      </dgm:t>
    </dgm:pt>
    <dgm:pt modelId="{72F40A31-0A86-4D45-818E-899B695E08EA}" type="sibTrans" cxnId="{CD706785-C3F3-47D7-81C8-1E1182DCE0B7}">
      <dgm:prSet/>
      <dgm:spPr/>
      <dgm:t>
        <a:bodyPr/>
        <a:lstStyle/>
        <a:p>
          <a:endParaRPr lang="sk-SK" dirty="0"/>
        </a:p>
      </dgm:t>
    </dgm:pt>
    <dgm:pt modelId="{FE36EC17-AA36-4E67-B4F5-A70973E77580}" type="pres">
      <dgm:prSet presAssocID="{4FDDF1CC-B004-4983-9933-F592D3629189}" presName="Name0" presStyleCnt="0">
        <dgm:presLayoutVars>
          <dgm:chMax/>
          <dgm:chPref/>
          <dgm:dir/>
          <dgm:animLvl val="lvl"/>
        </dgm:presLayoutVars>
      </dgm:prSet>
      <dgm:spPr/>
    </dgm:pt>
    <dgm:pt modelId="{51BB2E43-0887-438F-94D2-42C66C909F7F}" type="pres">
      <dgm:prSet presAssocID="{CFE20A9F-EA9A-4E09-8190-AAA56B1EF97E}" presName="composite" presStyleCnt="0"/>
      <dgm:spPr/>
    </dgm:pt>
    <dgm:pt modelId="{C3888B7F-7461-4474-B0BB-EE294C74FB62}" type="pres">
      <dgm:prSet presAssocID="{CFE20A9F-EA9A-4E09-8190-AAA56B1EF97E}" presName="Parent1" presStyleLbl="node1" presStyleIdx="0" presStyleCnt="6" custScaleX="129085" custScaleY="53893" custLinFactX="-30825" custLinFactNeighborX="-100000" custLinFactNeighborY="43164">
        <dgm:presLayoutVars>
          <dgm:chMax val="1"/>
          <dgm:chPref val="1"/>
          <dgm:bulletEnabled val="1"/>
        </dgm:presLayoutVars>
      </dgm:prSet>
      <dgm:spPr/>
    </dgm:pt>
    <dgm:pt modelId="{8718A937-8392-48B0-802E-7DD7B84EF7C5}" type="pres">
      <dgm:prSet presAssocID="{CFE20A9F-EA9A-4E09-8190-AAA56B1EF97E}" presName="Childtext1" presStyleLbl="revTx" presStyleIdx="0" presStyleCnt="3" custScaleX="204331" custScaleY="107596" custLinFactX="-200000" custLinFactY="100000" custLinFactNeighborX="-231446" custLinFactNeighborY="133158">
        <dgm:presLayoutVars>
          <dgm:chMax val="0"/>
          <dgm:chPref val="0"/>
          <dgm:bulletEnabled val="1"/>
        </dgm:presLayoutVars>
      </dgm:prSet>
      <dgm:spPr/>
    </dgm:pt>
    <dgm:pt modelId="{F08E4978-478B-46FC-AC95-495A29024BF0}" type="pres">
      <dgm:prSet presAssocID="{CFE20A9F-EA9A-4E09-8190-AAA56B1EF97E}" presName="BalanceSpacing" presStyleCnt="0"/>
      <dgm:spPr/>
    </dgm:pt>
    <dgm:pt modelId="{9E83E552-069C-42EB-B393-4AD24EAAA75D}" type="pres">
      <dgm:prSet presAssocID="{CFE20A9F-EA9A-4E09-8190-AAA56B1EF97E}" presName="BalanceSpacing1" presStyleCnt="0"/>
      <dgm:spPr/>
    </dgm:pt>
    <dgm:pt modelId="{EA260282-5410-42AD-B0BA-06F7459C8072}" type="pres">
      <dgm:prSet presAssocID="{3843D9FC-A727-42DA-B89D-D82D62FC7F30}" presName="Accent1Text" presStyleLbl="node1" presStyleIdx="1" presStyleCnt="6" custScaleX="133214" custScaleY="54602" custLinFactNeighborX="-27490" custLinFactNeighborY="-26598"/>
      <dgm:spPr/>
    </dgm:pt>
    <dgm:pt modelId="{35530FD3-F1A3-4120-BE67-30ED531C861C}" type="pres">
      <dgm:prSet presAssocID="{3843D9FC-A727-42DA-B89D-D82D62FC7F30}" presName="spaceBetweenRectangles" presStyleCnt="0"/>
      <dgm:spPr/>
    </dgm:pt>
    <dgm:pt modelId="{5385BE4B-FDE9-4403-A0D0-A07944EFE338}" type="pres">
      <dgm:prSet presAssocID="{4BC85787-ED7B-4805-88D6-2BE7670DBC9A}" presName="composite" presStyleCnt="0"/>
      <dgm:spPr/>
    </dgm:pt>
    <dgm:pt modelId="{D27FD5B4-F779-4B2B-96A2-7FF3AA639519}" type="pres">
      <dgm:prSet presAssocID="{4BC85787-ED7B-4805-88D6-2BE7670DBC9A}" presName="Parent1" presStyleLbl="node1" presStyleIdx="2" presStyleCnt="6" custScaleX="120625" custScaleY="57377" custLinFactX="82914" custLinFactNeighborX="100000" custLinFactNeighborY="-10541">
        <dgm:presLayoutVars>
          <dgm:chMax val="1"/>
          <dgm:chPref val="1"/>
          <dgm:bulletEnabled val="1"/>
        </dgm:presLayoutVars>
      </dgm:prSet>
      <dgm:spPr/>
    </dgm:pt>
    <dgm:pt modelId="{9BFED10D-E2AA-4F1A-9792-6EAB7A356E1E}" type="pres">
      <dgm:prSet presAssocID="{4BC85787-ED7B-4805-88D6-2BE7670DBC9A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EE13529-F77B-4B85-95F1-64D81A147AF5}" type="pres">
      <dgm:prSet presAssocID="{4BC85787-ED7B-4805-88D6-2BE7670DBC9A}" presName="BalanceSpacing" presStyleCnt="0"/>
      <dgm:spPr/>
    </dgm:pt>
    <dgm:pt modelId="{04285EB0-BE59-4F3D-8DCC-F6BFA0E3F8C1}" type="pres">
      <dgm:prSet presAssocID="{4BC85787-ED7B-4805-88D6-2BE7670DBC9A}" presName="BalanceSpacing1" presStyleCnt="0"/>
      <dgm:spPr/>
    </dgm:pt>
    <dgm:pt modelId="{96FB6013-208C-46B5-8725-1DC8A4D07439}" type="pres">
      <dgm:prSet presAssocID="{A8AE61FF-40D6-47E5-A1BA-CCD9FC0121BB}" presName="Accent1Text" presStyleLbl="node1" presStyleIdx="3" presStyleCnt="6" custScaleX="133080" custScaleY="51246" custLinFactX="-100000" custLinFactNeighborX="-116044" custLinFactNeighborY="42102"/>
      <dgm:spPr/>
    </dgm:pt>
    <dgm:pt modelId="{699E1CD7-A060-4CDE-A5BF-D34AEE5A8F6C}" type="pres">
      <dgm:prSet presAssocID="{A8AE61FF-40D6-47E5-A1BA-CCD9FC0121BB}" presName="spaceBetweenRectangles" presStyleCnt="0"/>
      <dgm:spPr/>
    </dgm:pt>
    <dgm:pt modelId="{F397256A-6CCF-4DD4-9AF6-811D788DF6C6}" type="pres">
      <dgm:prSet presAssocID="{E5D6CD18-086A-4381-AB91-3B797E8AB117}" presName="composite" presStyleCnt="0"/>
      <dgm:spPr/>
    </dgm:pt>
    <dgm:pt modelId="{ACB69EAE-677A-45C3-9467-9BC90E80CA9A}" type="pres">
      <dgm:prSet presAssocID="{E5D6CD18-086A-4381-AB91-3B797E8AB117}" presName="Parent1" presStyleLbl="node1" presStyleIdx="4" presStyleCnt="6" custScaleX="121341" custScaleY="57548" custLinFactX="25013" custLinFactY="-64595" custLinFactNeighborX="100000" custLinFactNeighborY="-100000">
        <dgm:presLayoutVars>
          <dgm:chMax val="1"/>
          <dgm:chPref val="1"/>
          <dgm:bulletEnabled val="1"/>
        </dgm:presLayoutVars>
      </dgm:prSet>
      <dgm:spPr/>
    </dgm:pt>
    <dgm:pt modelId="{82B6C500-2B3F-4328-94D3-2559BD3E6895}" type="pres">
      <dgm:prSet presAssocID="{E5D6CD18-086A-4381-AB91-3B797E8AB117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3CEAD9C9-472E-4D3B-BFAE-B08A4882BEF3}" type="pres">
      <dgm:prSet presAssocID="{E5D6CD18-086A-4381-AB91-3B797E8AB117}" presName="BalanceSpacing" presStyleCnt="0"/>
      <dgm:spPr/>
    </dgm:pt>
    <dgm:pt modelId="{6384C33D-6616-4F2A-A57D-9DEEF43799D6}" type="pres">
      <dgm:prSet presAssocID="{E5D6CD18-086A-4381-AB91-3B797E8AB117}" presName="BalanceSpacing1" presStyleCnt="0"/>
      <dgm:spPr/>
    </dgm:pt>
    <dgm:pt modelId="{88002080-CFF9-43DC-BB0D-EB46774FF5C3}" type="pres">
      <dgm:prSet presAssocID="{72F40A31-0A86-4D45-818E-899B695E08EA}" presName="Accent1Text" presStyleLbl="node1" presStyleIdx="5" presStyleCnt="6" custFlipHor="1" custScaleX="7769" custScaleY="4164" custLinFactX="100000" custLinFactNeighborX="141872" custLinFactNeighborY="-19237"/>
      <dgm:spPr>
        <a:prstGeom prst="ellipse">
          <a:avLst/>
        </a:prstGeom>
      </dgm:spPr>
    </dgm:pt>
  </dgm:ptLst>
  <dgm:cxnLst>
    <dgm:cxn modelId="{32DB5C0E-AAE3-4A05-9B61-910B22A08D5E}" srcId="{CFE20A9F-EA9A-4E09-8190-AAA56B1EF97E}" destId="{214ADB7B-486B-4F77-94B1-80DD726D6465}" srcOrd="0" destOrd="0" parTransId="{E50FD27B-936A-4442-B424-439BD991C194}" sibTransId="{0FA5FC7C-DD3B-4D5D-80E5-BA2A5DC8A855}"/>
    <dgm:cxn modelId="{671F7133-9878-49B9-9C67-5B4DE0B2DC07}" type="presOf" srcId="{72F40A31-0A86-4D45-818E-899B695E08EA}" destId="{88002080-CFF9-43DC-BB0D-EB46774FF5C3}" srcOrd="0" destOrd="0" presId="urn:microsoft.com/office/officeart/2008/layout/AlternatingHexagons"/>
    <dgm:cxn modelId="{E5E8E749-0708-466B-9A1A-D71B94C4A708}" type="presOf" srcId="{CFE20A9F-EA9A-4E09-8190-AAA56B1EF97E}" destId="{C3888B7F-7461-4474-B0BB-EE294C74FB62}" srcOrd="0" destOrd="0" presId="urn:microsoft.com/office/officeart/2008/layout/AlternatingHexagons"/>
    <dgm:cxn modelId="{9091A56A-D6D0-4793-81E4-C0BEB4EE05D3}" type="presOf" srcId="{4FDDF1CC-B004-4983-9933-F592D3629189}" destId="{FE36EC17-AA36-4E67-B4F5-A70973E77580}" srcOrd="0" destOrd="0" presId="urn:microsoft.com/office/officeart/2008/layout/AlternatingHexagons"/>
    <dgm:cxn modelId="{64880E75-6D9B-4C8B-BF11-8B94F4906E3B}" srcId="{4FDDF1CC-B004-4983-9933-F592D3629189}" destId="{CFE20A9F-EA9A-4E09-8190-AAA56B1EF97E}" srcOrd="0" destOrd="0" parTransId="{7B24A9A5-3411-4533-8746-94FCCC7CC8E8}" sibTransId="{3843D9FC-A727-42DA-B89D-D82D62FC7F30}"/>
    <dgm:cxn modelId="{CD706785-C3F3-47D7-81C8-1E1182DCE0B7}" srcId="{4FDDF1CC-B004-4983-9933-F592D3629189}" destId="{E5D6CD18-086A-4381-AB91-3B797E8AB117}" srcOrd="2" destOrd="0" parTransId="{B0A3269F-67A3-4654-815B-E2C159A1BAA3}" sibTransId="{72F40A31-0A86-4D45-818E-899B695E08EA}"/>
    <dgm:cxn modelId="{3CC516A6-8BCB-40C2-A541-9D684E3F9B56}" type="presOf" srcId="{3843D9FC-A727-42DA-B89D-D82D62FC7F30}" destId="{EA260282-5410-42AD-B0BA-06F7459C8072}" srcOrd="0" destOrd="0" presId="urn:microsoft.com/office/officeart/2008/layout/AlternatingHexagons"/>
    <dgm:cxn modelId="{19C866B5-EB0A-4A89-83C0-5F533DF123B1}" type="presOf" srcId="{A8AE61FF-40D6-47E5-A1BA-CCD9FC0121BB}" destId="{96FB6013-208C-46B5-8725-1DC8A4D07439}" srcOrd="0" destOrd="0" presId="urn:microsoft.com/office/officeart/2008/layout/AlternatingHexagons"/>
    <dgm:cxn modelId="{8E2EDBB8-0115-4DB6-9FBC-9E14B33E6784}" type="presOf" srcId="{E5D6CD18-086A-4381-AB91-3B797E8AB117}" destId="{ACB69EAE-677A-45C3-9467-9BC90E80CA9A}" srcOrd="0" destOrd="0" presId="urn:microsoft.com/office/officeart/2008/layout/AlternatingHexagons"/>
    <dgm:cxn modelId="{228966CE-DAE0-42E1-B091-D3A9C1D1A282}" srcId="{4FDDF1CC-B004-4983-9933-F592D3629189}" destId="{4BC85787-ED7B-4805-88D6-2BE7670DBC9A}" srcOrd="1" destOrd="0" parTransId="{A5659ED0-750D-477D-ABB6-0AC93D12858F}" sibTransId="{A8AE61FF-40D6-47E5-A1BA-CCD9FC0121BB}"/>
    <dgm:cxn modelId="{D68598DC-2188-4A2B-8849-B35C1E1BC952}" type="presOf" srcId="{214ADB7B-486B-4F77-94B1-80DD726D6465}" destId="{8718A937-8392-48B0-802E-7DD7B84EF7C5}" srcOrd="0" destOrd="0" presId="urn:microsoft.com/office/officeart/2008/layout/AlternatingHexagons"/>
    <dgm:cxn modelId="{E475D1F3-70B0-4863-A8B6-3B718A539CBF}" type="presOf" srcId="{4BC85787-ED7B-4805-88D6-2BE7670DBC9A}" destId="{D27FD5B4-F779-4B2B-96A2-7FF3AA639519}" srcOrd="0" destOrd="0" presId="urn:microsoft.com/office/officeart/2008/layout/AlternatingHexagons"/>
    <dgm:cxn modelId="{CF2533B4-C01A-444D-B1A6-DABC922BC1D0}" type="presParOf" srcId="{FE36EC17-AA36-4E67-B4F5-A70973E77580}" destId="{51BB2E43-0887-438F-94D2-42C66C909F7F}" srcOrd="0" destOrd="0" presId="urn:microsoft.com/office/officeart/2008/layout/AlternatingHexagons"/>
    <dgm:cxn modelId="{9199DFDF-808B-4E7B-AF9D-8E2EC0452E32}" type="presParOf" srcId="{51BB2E43-0887-438F-94D2-42C66C909F7F}" destId="{C3888B7F-7461-4474-B0BB-EE294C74FB62}" srcOrd="0" destOrd="0" presId="urn:microsoft.com/office/officeart/2008/layout/AlternatingHexagons"/>
    <dgm:cxn modelId="{2D93559C-8B69-4C0C-A86D-B068B9CB8455}" type="presParOf" srcId="{51BB2E43-0887-438F-94D2-42C66C909F7F}" destId="{8718A937-8392-48B0-802E-7DD7B84EF7C5}" srcOrd="1" destOrd="0" presId="urn:microsoft.com/office/officeart/2008/layout/AlternatingHexagons"/>
    <dgm:cxn modelId="{06F9BE3B-C165-478B-9613-944A034D84C0}" type="presParOf" srcId="{51BB2E43-0887-438F-94D2-42C66C909F7F}" destId="{F08E4978-478B-46FC-AC95-495A29024BF0}" srcOrd="2" destOrd="0" presId="urn:microsoft.com/office/officeart/2008/layout/AlternatingHexagons"/>
    <dgm:cxn modelId="{686C0E66-F010-4C5F-978C-B8D8EE5FB2FA}" type="presParOf" srcId="{51BB2E43-0887-438F-94D2-42C66C909F7F}" destId="{9E83E552-069C-42EB-B393-4AD24EAAA75D}" srcOrd="3" destOrd="0" presId="urn:microsoft.com/office/officeart/2008/layout/AlternatingHexagons"/>
    <dgm:cxn modelId="{768C746E-9A8D-44D6-8B5F-1BFEB5D5C6E9}" type="presParOf" srcId="{51BB2E43-0887-438F-94D2-42C66C909F7F}" destId="{EA260282-5410-42AD-B0BA-06F7459C8072}" srcOrd="4" destOrd="0" presId="urn:microsoft.com/office/officeart/2008/layout/AlternatingHexagons"/>
    <dgm:cxn modelId="{BBB16F2D-2A3A-4514-BE05-58467673C252}" type="presParOf" srcId="{FE36EC17-AA36-4E67-B4F5-A70973E77580}" destId="{35530FD3-F1A3-4120-BE67-30ED531C861C}" srcOrd="1" destOrd="0" presId="urn:microsoft.com/office/officeart/2008/layout/AlternatingHexagons"/>
    <dgm:cxn modelId="{ABEDA549-D5DE-45A9-9ACF-70A7B513F7C2}" type="presParOf" srcId="{FE36EC17-AA36-4E67-B4F5-A70973E77580}" destId="{5385BE4B-FDE9-4403-A0D0-A07944EFE338}" srcOrd="2" destOrd="0" presId="urn:microsoft.com/office/officeart/2008/layout/AlternatingHexagons"/>
    <dgm:cxn modelId="{AB2FAF93-D2B6-487B-BCD5-146AF4129492}" type="presParOf" srcId="{5385BE4B-FDE9-4403-A0D0-A07944EFE338}" destId="{D27FD5B4-F779-4B2B-96A2-7FF3AA639519}" srcOrd="0" destOrd="0" presId="urn:microsoft.com/office/officeart/2008/layout/AlternatingHexagons"/>
    <dgm:cxn modelId="{19CEA376-9A5E-4C44-9799-B482B4A8F747}" type="presParOf" srcId="{5385BE4B-FDE9-4403-A0D0-A07944EFE338}" destId="{9BFED10D-E2AA-4F1A-9792-6EAB7A356E1E}" srcOrd="1" destOrd="0" presId="urn:microsoft.com/office/officeart/2008/layout/AlternatingHexagons"/>
    <dgm:cxn modelId="{D92DF0A2-BB19-4A9B-BE4A-B2E6365A422D}" type="presParOf" srcId="{5385BE4B-FDE9-4403-A0D0-A07944EFE338}" destId="{CEE13529-F77B-4B85-95F1-64D81A147AF5}" srcOrd="2" destOrd="0" presId="urn:microsoft.com/office/officeart/2008/layout/AlternatingHexagons"/>
    <dgm:cxn modelId="{DC72936E-72A2-42BC-9523-417FB4A7772F}" type="presParOf" srcId="{5385BE4B-FDE9-4403-A0D0-A07944EFE338}" destId="{04285EB0-BE59-4F3D-8DCC-F6BFA0E3F8C1}" srcOrd="3" destOrd="0" presId="urn:microsoft.com/office/officeart/2008/layout/AlternatingHexagons"/>
    <dgm:cxn modelId="{47B03FD1-4FD8-4007-AFC8-08AFECE27597}" type="presParOf" srcId="{5385BE4B-FDE9-4403-A0D0-A07944EFE338}" destId="{96FB6013-208C-46B5-8725-1DC8A4D07439}" srcOrd="4" destOrd="0" presId="urn:microsoft.com/office/officeart/2008/layout/AlternatingHexagons"/>
    <dgm:cxn modelId="{A726BE4F-61AE-4D58-B8E6-4E8A2A365229}" type="presParOf" srcId="{FE36EC17-AA36-4E67-B4F5-A70973E77580}" destId="{699E1CD7-A060-4CDE-A5BF-D34AEE5A8F6C}" srcOrd="3" destOrd="0" presId="urn:microsoft.com/office/officeart/2008/layout/AlternatingHexagons"/>
    <dgm:cxn modelId="{845F7083-4C99-4AC7-A078-2EFBA6018D52}" type="presParOf" srcId="{FE36EC17-AA36-4E67-B4F5-A70973E77580}" destId="{F397256A-6CCF-4DD4-9AF6-811D788DF6C6}" srcOrd="4" destOrd="0" presId="urn:microsoft.com/office/officeart/2008/layout/AlternatingHexagons"/>
    <dgm:cxn modelId="{39872A3D-7E83-4874-8C45-3EFDF8079CF2}" type="presParOf" srcId="{F397256A-6CCF-4DD4-9AF6-811D788DF6C6}" destId="{ACB69EAE-677A-45C3-9467-9BC90E80CA9A}" srcOrd="0" destOrd="0" presId="urn:microsoft.com/office/officeart/2008/layout/AlternatingHexagons"/>
    <dgm:cxn modelId="{446B3425-8758-462D-B760-3D226BD575A9}" type="presParOf" srcId="{F397256A-6CCF-4DD4-9AF6-811D788DF6C6}" destId="{82B6C500-2B3F-4328-94D3-2559BD3E6895}" srcOrd="1" destOrd="0" presId="urn:microsoft.com/office/officeart/2008/layout/AlternatingHexagons"/>
    <dgm:cxn modelId="{8F9503F6-530B-4C9F-AE22-06A57FFFFC6E}" type="presParOf" srcId="{F397256A-6CCF-4DD4-9AF6-811D788DF6C6}" destId="{3CEAD9C9-472E-4D3B-BFAE-B08A4882BEF3}" srcOrd="2" destOrd="0" presId="urn:microsoft.com/office/officeart/2008/layout/AlternatingHexagons"/>
    <dgm:cxn modelId="{AD98E581-B61D-4F00-A7D1-4510B5E4AFCA}" type="presParOf" srcId="{F397256A-6CCF-4DD4-9AF6-811D788DF6C6}" destId="{6384C33D-6616-4F2A-A57D-9DEEF43799D6}" srcOrd="3" destOrd="0" presId="urn:microsoft.com/office/officeart/2008/layout/AlternatingHexagons"/>
    <dgm:cxn modelId="{F84FD393-AC80-4FF4-8ACA-8F63C55F83D0}" type="presParOf" srcId="{F397256A-6CCF-4DD4-9AF6-811D788DF6C6}" destId="{88002080-CFF9-43DC-BB0D-EB46774FF5C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88B7F-7461-4474-B0BB-EE294C74FB62}">
      <dsp:nvSpPr>
        <dsp:cNvPr id="0" name=""/>
        <dsp:cNvSpPr/>
      </dsp:nvSpPr>
      <dsp:spPr>
        <a:xfrm rot="5400000">
          <a:off x="817890" y="620969"/>
          <a:ext cx="901575" cy="187873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bg1"/>
              </a:solidFill>
            </a:rPr>
            <a:t>Dedičstvo</a:t>
          </a:r>
        </a:p>
      </dsp:txBody>
      <dsp:txXfrm rot="-5400000">
        <a:off x="642435" y="1259810"/>
        <a:ext cx="1252487" cy="601050"/>
      </dsp:txXfrm>
    </dsp:sp>
    <dsp:sp modelId="{8718A937-8392-48B0-802E-7DD7B84EF7C5}">
      <dsp:nvSpPr>
        <dsp:cNvPr id="0" name=""/>
        <dsp:cNvSpPr/>
      </dsp:nvSpPr>
      <dsp:spPr>
        <a:xfrm>
          <a:off x="0" y="2638551"/>
          <a:ext cx="3814767" cy="1079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1400" i="1" kern="1200" dirty="0"/>
        </a:p>
      </dsp:txBody>
      <dsp:txXfrm>
        <a:off x="0" y="2638551"/>
        <a:ext cx="3814767" cy="1079983"/>
      </dsp:txXfrm>
    </dsp:sp>
    <dsp:sp modelId="{EA260282-5410-42AD-B0BA-06F7459C8072}">
      <dsp:nvSpPr>
        <dsp:cNvPr id="0" name=""/>
        <dsp:cNvSpPr/>
      </dsp:nvSpPr>
      <dsp:spPr>
        <a:xfrm rot="5400000">
          <a:off x="744064" y="-512694"/>
          <a:ext cx="913436" cy="193882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bg1"/>
              </a:solidFill>
            </a:rPr>
            <a:t>Udržateľnosť</a:t>
          </a:r>
        </a:p>
      </dsp:txBody>
      <dsp:txXfrm rot="-5400000">
        <a:off x="554507" y="152239"/>
        <a:ext cx="1292550" cy="608958"/>
      </dsp:txXfrm>
    </dsp:sp>
    <dsp:sp modelId="{D27FD5B4-F779-4B2B-96A2-7FF3AA639519}">
      <dsp:nvSpPr>
        <dsp:cNvPr id="0" name=""/>
        <dsp:cNvSpPr/>
      </dsp:nvSpPr>
      <dsp:spPr>
        <a:xfrm rot="5400000">
          <a:off x="5052987" y="907602"/>
          <a:ext cx="959858" cy="175560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bg1"/>
              </a:solidFill>
            </a:rPr>
            <a:t>Služby</a:t>
          </a:r>
        </a:p>
      </dsp:txBody>
      <dsp:txXfrm rot="-5400000">
        <a:off x="4947715" y="1465450"/>
        <a:ext cx="1170402" cy="639906"/>
      </dsp:txXfrm>
    </dsp:sp>
    <dsp:sp modelId="{9BFED10D-E2AA-4F1A-9792-6EAB7A356E1E}">
      <dsp:nvSpPr>
        <dsp:cNvPr id="0" name=""/>
        <dsp:cNvSpPr/>
      </dsp:nvSpPr>
      <dsp:spPr>
        <a:xfrm>
          <a:off x="276081" y="1459874"/>
          <a:ext cx="1806730" cy="1003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FB6013-208C-46B5-8725-1DC8A4D07439}">
      <dsp:nvSpPr>
        <dsp:cNvPr id="0" name=""/>
        <dsp:cNvSpPr/>
      </dsp:nvSpPr>
      <dsp:spPr>
        <a:xfrm rot="5400000">
          <a:off x="869604" y="1697630"/>
          <a:ext cx="857293" cy="193687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bg1"/>
              </a:solidFill>
            </a:rPr>
            <a:t>interpretácia</a:t>
          </a:r>
        </a:p>
      </dsp:txBody>
      <dsp:txXfrm rot="-5400000">
        <a:off x="652626" y="2380303"/>
        <a:ext cx="1291250" cy="571529"/>
      </dsp:txXfrm>
    </dsp:sp>
    <dsp:sp modelId="{ACB69EAE-677A-45C3-9467-9BC90E80CA9A}">
      <dsp:nvSpPr>
        <dsp:cNvPr id="0" name=""/>
        <dsp:cNvSpPr/>
      </dsp:nvSpPr>
      <dsp:spPr>
        <a:xfrm rot="5400000">
          <a:off x="4997792" y="-254818"/>
          <a:ext cx="962719" cy="17660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bg1"/>
              </a:solidFill>
            </a:rPr>
            <a:t>Ponuka</a:t>
          </a:r>
        </a:p>
      </dsp:txBody>
      <dsp:txXfrm rot="-5400000">
        <a:off x="4890477" y="307287"/>
        <a:ext cx="1177349" cy="641813"/>
      </dsp:txXfrm>
    </dsp:sp>
    <dsp:sp modelId="{82B6C500-2B3F-4328-94D3-2559BD3E6895}">
      <dsp:nvSpPr>
        <dsp:cNvPr id="0" name=""/>
        <dsp:cNvSpPr/>
      </dsp:nvSpPr>
      <dsp:spPr>
        <a:xfrm>
          <a:off x="4431561" y="2879830"/>
          <a:ext cx="1866954" cy="1003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002080-CFF9-43DC-BB0D-EB46774FF5C3}">
      <dsp:nvSpPr>
        <dsp:cNvPr id="0" name=""/>
        <dsp:cNvSpPr/>
      </dsp:nvSpPr>
      <dsp:spPr>
        <a:xfrm rot="16200000" flipH="1">
          <a:off x="5573258" y="3003348"/>
          <a:ext cx="69659" cy="1130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500" kern="1200" dirty="0"/>
        </a:p>
      </dsp:txBody>
      <dsp:txXfrm rot="-5400000">
        <a:off x="5568111" y="3035255"/>
        <a:ext cx="79953" cy="49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6633-3F96-45A1-BC99-BD3A232290C7}" type="datetimeFigureOut">
              <a:rPr lang="sk-SK" smtClean="0"/>
              <a:t>22. 11. 2024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BEDD7-9CB0-4DDB-AFED-FF7D59E7D8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9435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FC1A1-8731-416F-9DC3-226F6DE42749}" type="datetimeFigureOut">
              <a:rPr lang="sk-SK" smtClean="0"/>
              <a:t>22. 11. 2024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D8336-7B35-480D-8D0D-1A07157836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431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5032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3028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9679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19482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0676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39281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74853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5675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4558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8214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3799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327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4763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2161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4253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58081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462221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4218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4575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7620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9985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5242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9616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72641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8336-7B35-480D-8D0D-1A0715783645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009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36B0-44AA-4F4E-BE35-E1E4815A21F0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89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4C33A-92FE-44A9-890C-3D9B7C55A1E7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351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BF10B-347C-4401-924B-4D526E700DA4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876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8F5E1-7A6B-40B0-B3F1-1FA03A22CAAF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318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0F20-031F-4886-AE6E-2507636D7C61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1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0DE4-91D9-4E1E-8908-EA2BBB0496C1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212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4871-260E-424B-A7EB-3BBEB656F422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45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A5A6-7DF4-4835-A654-BF2156E147C4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414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ABD7-3D2B-4DAC-AF17-EB083C28187C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349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39C6-6A76-4853-A863-E895FA98E97C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906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3947-91B1-4D34-9FFB-1C0DD787DE00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93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E4871-DEC3-4A94-B671-95AFBDE07636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14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B6EC-BBA7-4263-A613-352CF3BEE95F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05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9AA-A4DA-4612-BB62-45C67CC3CB5F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303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41B4-4981-465C-B701-EBF9AA819910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30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B9512-CDB2-434B-ABB9-A2B3719A7293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0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A7FE-D50C-436E-987D-0D420F179321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33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13FD80E-086D-48F9-901A-189D29705388}" type="datetime1">
              <a:rPr lang="en-US" smtClean="0"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251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vimeo.com/847014950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12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11" Type="http://schemas.openxmlformats.org/officeDocument/2006/relationships/image" Target="../media/image32.jpg"/><Relationship Id="rId5" Type="http://schemas.openxmlformats.org/officeDocument/2006/relationships/image" Target="../media/image26.jpeg"/><Relationship Id="rId10" Type="http://schemas.openxmlformats.org/officeDocument/2006/relationships/image" Target="../media/image31.JPG"/><Relationship Id="rId4" Type="http://schemas.openxmlformats.org/officeDocument/2006/relationships/image" Target="../media/image12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yril-methodius.e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8414" y="434047"/>
            <a:ext cx="8641211" cy="1019176"/>
          </a:xfrm>
        </p:spPr>
        <p:txBody>
          <a:bodyPr>
            <a:normAutofit/>
          </a:bodyPr>
          <a:lstStyle/>
          <a:p>
            <a:pPr algn="ctr"/>
            <a:br>
              <a:rPr lang="sk-SK" sz="2800" dirty="0">
                <a:ln w="0"/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sk-SK" sz="2800" dirty="0">
                <a:ln w="0"/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Kultúrna </a:t>
            </a:r>
            <a:r>
              <a:rPr lang="sk-SK" sz="2800" dirty="0">
                <a:ln w="0"/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cesta-</a:t>
            </a:r>
            <a:r>
              <a:rPr lang="sk-SK" sz="2800" dirty="0">
                <a:ln w="0"/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ponuka pre návštevníka</a:t>
            </a:r>
            <a:r>
              <a:rPr lang="sk-SK" sz="2000" dirty="0">
                <a:ln w="0"/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                 </a:t>
            </a:r>
          </a:p>
        </p:txBody>
      </p:sp>
      <p:pic>
        <p:nvPicPr>
          <p:cNvPr id="7" name="Obrázok 6" descr="Zobraziť zdrojový obrázo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050" y="3645025"/>
            <a:ext cx="1811331" cy="108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23" y="3618413"/>
            <a:ext cx="5162611" cy="1244740"/>
          </a:xfrm>
          <a:prstGeom prst="rect">
            <a:avLst/>
          </a:prstGeom>
        </p:spPr>
      </p:pic>
      <p:sp>
        <p:nvSpPr>
          <p:cNvPr id="11" name="Obdĺžnik 1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Tatiana Mikušová</a:t>
            </a:r>
            <a:br>
              <a:rPr lang="sk-SK" dirty="0">
                <a:solidFill>
                  <a:schemeClr val="bg1"/>
                </a:solidFill>
              </a:rPr>
            </a:br>
            <a:endParaRPr lang="sk-SK" dirty="0"/>
          </a:p>
        </p:txBody>
      </p:sp>
      <p:pic>
        <p:nvPicPr>
          <p:cNvPr id="2050" name="Picture 2" descr="https://www.coe.int/documents/21864805/100503513/Cyril_Methodius_200.jpg/65c89de8-1324-2e0f-3df8-53a9414a3f43?t=1629410478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44" y="1520302"/>
            <a:ext cx="828675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>
            <a:hlinkClick r:id="rId6"/>
          </p:cNvPr>
          <p:cNvSpPr/>
          <p:nvPr/>
        </p:nvSpPr>
        <p:spPr>
          <a:xfrm>
            <a:off x="1585644" y="5543371"/>
            <a:ext cx="8018757" cy="812466"/>
          </a:xfrm>
          <a:prstGeom prst="rect">
            <a:avLst/>
          </a:prstGeom>
          <a:noFill/>
          <a:ln w="3175">
            <a:solidFill>
              <a:srgbClr val="92D4E4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6" tooltip="Video Cyrilometodské dobové slávnosti v Devíne"/>
              </a:rPr>
              <a:t>https://vimeo.com/847014950</a:t>
            </a:r>
            <a:endParaRPr lang="sk-SK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856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9769" y="799832"/>
            <a:ext cx="9329617" cy="706381"/>
          </a:xfrm>
        </p:spPr>
        <p:txBody>
          <a:bodyPr>
            <a:normAutofit/>
          </a:bodyPr>
          <a:lstStyle/>
          <a:p>
            <a:pPr algn="ctr"/>
            <a:r>
              <a:rPr lang="sk-SK" sz="2800" b="1" dirty="0" err="1">
                <a:solidFill>
                  <a:schemeClr val="tx1"/>
                </a:solidFill>
              </a:rPr>
              <a:t>Smart</a:t>
            </a:r>
            <a:r>
              <a:rPr lang="sk-SK" sz="2800" b="1" dirty="0">
                <a:solidFill>
                  <a:schemeClr val="tx1"/>
                </a:solidFill>
              </a:rPr>
              <a:t> riešenia na trase</a:t>
            </a: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99769" y="1620320"/>
            <a:ext cx="8850084" cy="4439918"/>
          </a:xfrm>
        </p:spPr>
        <p:txBody>
          <a:bodyPr>
            <a:normAutofit/>
          </a:bodyPr>
          <a:lstStyle/>
          <a:p>
            <a:pPr lvl="0"/>
            <a:r>
              <a:rPr lang="sk-SK" sz="2200" b="1" dirty="0"/>
              <a:t>Kultúrna cesta – vývoj</a:t>
            </a:r>
          </a:p>
          <a:p>
            <a:pPr lvl="0"/>
            <a:endParaRPr lang="sk-SK" b="1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1500" dirty="0"/>
              <a:t> Religiozita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1500" dirty="0"/>
              <a:t> </a:t>
            </a:r>
            <a:r>
              <a:rPr lang="sk-SK" sz="1500" dirty="0" err="1"/>
              <a:t>Eno</a:t>
            </a:r>
            <a:r>
              <a:rPr lang="sk-SK" sz="1500" dirty="0"/>
              <a:t> gastronómia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1500" dirty="0"/>
              <a:t> Kreativita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1500" dirty="0"/>
              <a:t> </a:t>
            </a:r>
            <a:r>
              <a:rPr lang="sk-SK" sz="1500" dirty="0" err="1"/>
              <a:t>Foto</a:t>
            </a:r>
            <a:r>
              <a:rPr lang="sk-SK" sz="1500" dirty="0"/>
              <a:t> turizmus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1500" dirty="0"/>
              <a:t> Vzdelávanie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1500" dirty="0"/>
              <a:t> </a:t>
            </a:r>
            <a:r>
              <a:rPr lang="sk-SK" sz="1500" dirty="0" err="1"/>
              <a:t>Cyklo</a:t>
            </a:r>
            <a:r>
              <a:rPr lang="sk-SK" sz="1500" dirty="0"/>
              <a:t> turizmus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1500" dirty="0"/>
              <a:t> Objavovanie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1500" dirty="0"/>
              <a:t> Prehliadky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1500" dirty="0" err="1"/>
              <a:t>Mikro</a:t>
            </a:r>
            <a:r>
              <a:rPr lang="sk-SK" sz="1500" dirty="0"/>
              <a:t> mestský turizmus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sk-SK" dirty="0"/>
          </a:p>
        </p:txBody>
      </p:sp>
      <p:pic>
        <p:nvPicPr>
          <p:cNvPr id="4" name="Picture 2" descr="Cyrilo-metodská ce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6" y="483890"/>
            <a:ext cx="812012" cy="82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/>
          <p:nvPr/>
        </p:nvPicPr>
        <p:blipFill rotWithShape="1">
          <a:blip r:embed="rId3"/>
          <a:srcRect l="2148" t="9112" r="464" b="12992"/>
          <a:stretch/>
        </p:blipFill>
        <p:spPr bwMode="auto">
          <a:xfrm>
            <a:off x="4901317" y="2376275"/>
            <a:ext cx="6444969" cy="3200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389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5763" y="452718"/>
            <a:ext cx="9175071" cy="706381"/>
          </a:xfrm>
        </p:spPr>
        <p:txBody>
          <a:bodyPr>
            <a:normAutofit/>
          </a:bodyPr>
          <a:lstStyle/>
          <a:p>
            <a:pPr algn="ctr"/>
            <a:r>
              <a:rPr lang="sk-SK" sz="2800" b="1" dirty="0">
                <a:solidFill>
                  <a:schemeClr val="tx1"/>
                </a:solidFill>
              </a:rPr>
              <a:t>Piliere produktu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888641" y="1546160"/>
            <a:ext cx="4803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          </a:t>
            </a:r>
            <a:r>
              <a:rPr lang="sk-SK" b="1" dirty="0"/>
              <a:t>Zachovanie hodnôt a významov</a:t>
            </a:r>
          </a:p>
        </p:txBody>
      </p:sp>
      <p:pic>
        <p:nvPicPr>
          <p:cNvPr id="16" name="Obrázok 15"/>
          <p:cNvPicPr/>
          <p:nvPr/>
        </p:nvPicPr>
        <p:blipFill rotWithShape="1">
          <a:blip r:embed="rId3"/>
          <a:srcRect l="15956" t="9615" r="17247" b="2884"/>
          <a:stretch/>
        </p:blipFill>
        <p:spPr bwMode="auto">
          <a:xfrm>
            <a:off x="5692461" y="2546774"/>
            <a:ext cx="2730786" cy="1863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Obrázok 2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0582" r="11541" b="12698"/>
          <a:stretch/>
        </p:blipFill>
        <p:spPr bwMode="auto">
          <a:xfrm>
            <a:off x="8758097" y="2546774"/>
            <a:ext cx="2884403" cy="1863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" descr="Cyrilo-metodská ces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63" y="5637957"/>
            <a:ext cx="821651" cy="83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7600133" y="1595499"/>
            <a:ext cx="2846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Kreatívna interpretácia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26" y="2137893"/>
            <a:ext cx="2259515" cy="2923504"/>
          </a:xfrm>
          <a:prstGeom prst="rect">
            <a:avLst/>
          </a:prstGeom>
        </p:spPr>
      </p:pic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66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745044"/>
          </a:xfrm>
        </p:spPr>
        <p:txBody>
          <a:bodyPr>
            <a:normAutofit fontScale="90000"/>
          </a:bodyPr>
          <a:lstStyle/>
          <a:p>
            <a:br>
              <a:rPr lang="sk-SK" sz="2800" b="1" dirty="0"/>
            </a:br>
            <a:r>
              <a:rPr lang="sk-SK" sz="3100" b="1" dirty="0"/>
              <a:t>Kreatívne riešenia</a:t>
            </a:r>
          </a:p>
        </p:txBody>
      </p:sp>
      <p:pic>
        <p:nvPicPr>
          <p:cNvPr id="3" name="Zástupný objekt pre obsah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62" y="4376400"/>
            <a:ext cx="1517971" cy="2248004"/>
          </a:xfrm>
        </p:spPr>
      </p:pic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231820" y="1727200"/>
            <a:ext cx="3425780" cy="374632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/>
              <a:t>Živá história:  podujatia, festivaly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/>
              <a:t>Putovania po ceste trase CMR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/>
              <a:t>Hry s hlaholikou:  workshopy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/>
              <a:t>Art kempy: výstavy, koncerty...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 err="1"/>
              <a:t>Cyklo</a:t>
            </a:r>
            <a:r>
              <a:rPr lang="sk-SK" dirty="0"/>
              <a:t> produkty: trasy hlaholiky....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/>
              <a:t>Literárne inšpirácie: </a:t>
            </a:r>
            <a:r>
              <a:rPr lang="sk-SK" dirty="0" err="1"/>
              <a:t>obrodenectvo</a:t>
            </a:r>
            <a:r>
              <a:rPr lang="sk-SK" dirty="0"/>
              <a:t>....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 err="1"/>
              <a:t>Eno</a:t>
            </a:r>
            <a:r>
              <a:rPr lang="sk-SK" dirty="0"/>
              <a:t> gastronómia: menu starých Slovanov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/>
              <a:t>Ubytovanie s tradíciou</a:t>
            </a:r>
          </a:p>
        </p:txBody>
      </p:sp>
      <p:pic>
        <p:nvPicPr>
          <p:cNvPr id="9" name="Picture 2" descr="Cyrilo-metodská ce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284" y="2282702"/>
            <a:ext cx="789375" cy="79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cyril-methodius.cz/wp-content/uploads/2023/06/Cyklo-Solun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502" y="227615"/>
            <a:ext cx="2587625" cy="194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cyril-methodius.cz/wp-content/uploads/2024/08/Pilgrims-on-the-trai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723" y="2303309"/>
            <a:ext cx="2494016" cy="166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815" y="942128"/>
            <a:ext cx="1612157" cy="2148716"/>
          </a:xfrm>
          <a:prstGeom prst="rect">
            <a:avLst/>
          </a:prstGeom>
        </p:spPr>
      </p:pic>
      <p:pic>
        <p:nvPicPr>
          <p:cNvPr id="1032" name="Picture 8" descr="POFIS - Katalóg - Produkty - 1150. výročie príchodu sv. Cyrila a Metoda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605" y="1863421"/>
            <a:ext cx="1541680" cy="212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raz Motorkárov Zemplínska Šírava 2024 | Festíky 20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503" y="4192817"/>
            <a:ext cx="2454719" cy="184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304" y="4124959"/>
            <a:ext cx="2145029" cy="1608771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92" y="3227065"/>
            <a:ext cx="2197636" cy="879055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304" y="331485"/>
            <a:ext cx="1674857" cy="1395715"/>
          </a:xfrm>
          <a:prstGeom prst="rect">
            <a:avLst/>
          </a:prstGeom>
        </p:spPr>
      </p:pic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990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41778" y="-127013"/>
            <a:ext cx="4692648" cy="1819826"/>
          </a:xfrm>
        </p:spPr>
        <p:txBody>
          <a:bodyPr>
            <a:normAutofit fontScale="90000"/>
          </a:bodyPr>
          <a:lstStyle/>
          <a:p>
            <a:pPr algn="ctr"/>
            <a:br>
              <a:rPr lang="sk-SK" dirty="0"/>
            </a:br>
            <a:r>
              <a:rPr lang="sk-SK" sz="3100" b="1" dirty="0">
                <a:solidFill>
                  <a:schemeClr val="tx1"/>
                </a:solidFill>
              </a:rPr>
              <a:t>Na cestu:  online </a:t>
            </a:r>
            <a:br>
              <a:rPr lang="sk-SK" dirty="0"/>
            </a:b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sz="half" idx="2"/>
          </p:nvPr>
        </p:nvSpPr>
        <p:spPr>
          <a:xfrm>
            <a:off x="572655" y="1841679"/>
            <a:ext cx="2715089" cy="4327301"/>
          </a:xfrm>
        </p:spPr>
        <p:txBody>
          <a:bodyPr>
            <a:normAutofit/>
          </a:bodyPr>
          <a:lstStyle/>
          <a:p>
            <a:r>
              <a:rPr lang="sk-SK" sz="1400" dirty="0"/>
              <a:t>Sociálne siete FCB, </a:t>
            </a:r>
            <a:r>
              <a:rPr lang="sk-SK" sz="1400" dirty="0" err="1"/>
              <a:t>Instagram</a:t>
            </a:r>
            <a:endParaRPr lang="sk-SK" sz="1400" dirty="0"/>
          </a:p>
          <a:p>
            <a:r>
              <a:rPr lang="sk-SK" sz="1400" dirty="0"/>
              <a:t>Mapy s príbehom</a:t>
            </a:r>
          </a:p>
          <a:p>
            <a:r>
              <a:rPr lang="sk-SK" sz="1400" dirty="0"/>
              <a:t>Mobilná aplikácia</a:t>
            </a:r>
          </a:p>
          <a:p>
            <a:r>
              <a:rPr lang="sk-SK" sz="1400" dirty="0"/>
              <a:t>Virtuálna realita </a:t>
            </a:r>
          </a:p>
          <a:p>
            <a:r>
              <a:rPr lang="sk-SK" sz="1400" dirty="0"/>
              <a:t>Múzeá s technológiami</a:t>
            </a:r>
          </a:p>
          <a:p>
            <a:r>
              <a:rPr lang="sk-SK" sz="1400" dirty="0"/>
              <a:t>Interaktívne podujatia </a:t>
            </a:r>
          </a:p>
          <a:p>
            <a:r>
              <a:rPr lang="sk-SK" sz="1400" dirty="0"/>
              <a:t>Video hry pre mládež</a:t>
            </a:r>
          </a:p>
        </p:txBody>
      </p:sp>
      <p:pic>
        <p:nvPicPr>
          <p:cNvPr id="6" name="Obrázok 5"/>
          <p:cNvPicPr/>
          <p:nvPr/>
        </p:nvPicPr>
        <p:blipFill rotWithShape="1">
          <a:blip r:embed="rId3"/>
          <a:srcRect l="2148" t="9112" r="464" b="12992"/>
          <a:stretch/>
        </p:blipFill>
        <p:spPr bwMode="auto">
          <a:xfrm>
            <a:off x="7613532" y="1456405"/>
            <a:ext cx="3577207" cy="1355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ok 7"/>
          <p:cNvPicPr/>
          <p:nvPr/>
        </p:nvPicPr>
        <p:blipFill rotWithShape="1">
          <a:blip r:embed="rId4"/>
          <a:srcRect l="1162" t="8860" r="990" b="6379"/>
          <a:stretch/>
        </p:blipFill>
        <p:spPr bwMode="auto">
          <a:xfrm>
            <a:off x="3232472" y="3424554"/>
            <a:ext cx="2920252" cy="2002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ok 8"/>
          <p:cNvPicPr/>
          <p:nvPr/>
        </p:nvPicPr>
        <p:blipFill rotWithShape="1">
          <a:blip r:embed="rId5"/>
          <a:srcRect l="22983" t="56437" r="64120" b="24750"/>
          <a:stretch/>
        </p:blipFill>
        <p:spPr bwMode="auto">
          <a:xfrm>
            <a:off x="6979270" y="3468762"/>
            <a:ext cx="953366" cy="742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ok 9"/>
          <p:cNvPicPr/>
          <p:nvPr/>
        </p:nvPicPr>
        <p:blipFill rotWithShape="1">
          <a:blip r:embed="rId6"/>
          <a:srcRect l="35549" t="36743" r="5754" b="26808"/>
          <a:stretch/>
        </p:blipFill>
        <p:spPr bwMode="auto">
          <a:xfrm>
            <a:off x="8606731" y="3104607"/>
            <a:ext cx="3008835" cy="1441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Cyrilo-metodská ces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9" y="572720"/>
            <a:ext cx="789375" cy="79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ok 11"/>
          <p:cNvPicPr/>
          <p:nvPr/>
        </p:nvPicPr>
        <p:blipFill rotWithShape="1">
          <a:blip r:embed="rId8"/>
          <a:srcRect t="9112" r="21792" b="6232"/>
          <a:stretch/>
        </p:blipFill>
        <p:spPr bwMode="auto">
          <a:xfrm>
            <a:off x="3996934" y="1425022"/>
            <a:ext cx="2982336" cy="1701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ok 12"/>
          <p:cNvPicPr/>
          <p:nvPr/>
        </p:nvPicPr>
        <p:blipFill rotWithShape="1">
          <a:blip r:embed="rId9"/>
          <a:srcRect l="31580" t="43798" r="36674" b="31805"/>
          <a:stretch/>
        </p:blipFill>
        <p:spPr bwMode="auto">
          <a:xfrm>
            <a:off x="6401048" y="4663782"/>
            <a:ext cx="2524011" cy="1363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ok 13"/>
          <p:cNvPicPr/>
          <p:nvPr/>
        </p:nvPicPr>
        <p:blipFill rotWithShape="1">
          <a:blip r:embed="rId10"/>
          <a:srcRect l="32135" t="25783" r="36223" b="53416"/>
          <a:stretch/>
        </p:blipFill>
        <p:spPr bwMode="auto">
          <a:xfrm>
            <a:off x="9266028" y="4762934"/>
            <a:ext cx="2231686" cy="1109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5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6523" y="253326"/>
            <a:ext cx="8746453" cy="1923204"/>
          </a:xfrm>
        </p:spPr>
        <p:txBody>
          <a:bodyPr/>
          <a:lstStyle/>
          <a:p>
            <a:pPr algn="ctr"/>
            <a:br>
              <a:rPr lang="sk-SK" sz="2800" b="1" dirty="0"/>
            </a:br>
            <a:r>
              <a:rPr lang="sk-SK" sz="2800" b="1" dirty="0">
                <a:solidFill>
                  <a:schemeClr val="tx1"/>
                </a:solidFill>
              </a:rPr>
              <a:t>Základná spoločná platforma – webová stránka  </a:t>
            </a:r>
            <a:br>
              <a:rPr lang="sk-SK" sz="2800" b="1" dirty="0"/>
            </a:br>
            <a:r>
              <a:rPr lang="sk-SK" sz="2000" b="1" dirty="0">
                <a:solidFill>
                  <a:srgbClr val="1155CC"/>
                </a:solidFill>
                <a:hlinkClick r:id="rId3"/>
              </a:rPr>
              <a:t>www.cyril-methodius.eu</a:t>
            </a:r>
            <a:r>
              <a:rPr lang="sk-SK" sz="2000" b="1" dirty="0"/>
              <a:t>  </a:t>
            </a:r>
            <a:br>
              <a:rPr lang="sk-SK" dirty="0"/>
            </a:br>
            <a:endParaRPr lang="sk-SK" sz="1600" b="1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sz="half" idx="2"/>
          </p:nvPr>
        </p:nvSpPr>
        <p:spPr>
          <a:xfrm>
            <a:off x="4626094" y="5648760"/>
            <a:ext cx="3642143" cy="553296"/>
          </a:xfrm>
        </p:spPr>
        <p:txBody>
          <a:bodyPr/>
          <a:lstStyle/>
          <a:p>
            <a:r>
              <a:rPr lang="sk-SK" sz="1400" b="1" dirty="0" err="1"/>
              <a:t>Banery</a:t>
            </a:r>
            <a:r>
              <a:rPr lang="sk-SK" sz="1400" b="1" dirty="0"/>
              <a:t> s </a:t>
            </a:r>
            <a:r>
              <a:rPr lang="sk-SK" sz="1400" b="1" dirty="0" err="1"/>
              <a:t>prelinkom</a:t>
            </a:r>
            <a:r>
              <a:rPr lang="sk-SK" sz="1400" b="1" dirty="0"/>
              <a:t>   pre krajiny   </a:t>
            </a:r>
          </a:p>
        </p:txBody>
      </p:sp>
      <p:pic>
        <p:nvPicPr>
          <p:cNvPr id="5" name="Picture 2" descr="Cyrilo-metodská ce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639" y="5507959"/>
            <a:ext cx="686927" cy="69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851425" y="3078079"/>
            <a:ext cx="2311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600" b="1" dirty="0">
                <a:solidFill>
                  <a:srgbClr val="1155CC"/>
                </a:solidFill>
              </a:rPr>
              <a:t> </a:t>
            </a:r>
            <a:endParaRPr lang="sk-SK" sz="1600" b="1" dirty="0"/>
          </a:p>
        </p:txBody>
      </p:sp>
      <p:pic>
        <p:nvPicPr>
          <p:cNvPr id="7" name="Obrázok 6"/>
          <p:cNvPicPr/>
          <p:nvPr/>
        </p:nvPicPr>
        <p:blipFill rotWithShape="1">
          <a:blip r:embed="rId5"/>
          <a:srcRect l="827" t="10582" r="4762" b="13580"/>
          <a:stretch/>
        </p:blipFill>
        <p:spPr bwMode="auto">
          <a:xfrm>
            <a:off x="2527985" y="1781407"/>
            <a:ext cx="6985157" cy="3553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74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 dirty="0">
                <a:solidFill>
                  <a:schemeClr val="tx1"/>
                </a:solidFill>
              </a:rPr>
              <a:t>Rozpoznateľnosť</a:t>
            </a:r>
            <a:r>
              <a:rPr lang="sk-SK" sz="2800" dirty="0">
                <a:solidFill>
                  <a:schemeClr val="tx1"/>
                </a:solidFill>
              </a:rPr>
              <a:t> - </a:t>
            </a:r>
            <a:r>
              <a:rPr lang="sk-SK" sz="2800" b="1" dirty="0">
                <a:solidFill>
                  <a:schemeClr val="tx1"/>
                </a:solidFill>
              </a:rPr>
              <a:t>spoločným </a:t>
            </a:r>
            <a:r>
              <a:rPr lang="sk-SK" sz="2800" b="1" dirty="0" err="1">
                <a:solidFill>
                  <a:schemeClr val="tx1"/>
                </a:solidFill>
              </a:rPr>
              <a:t>brandom</a:t>
            </a:r>
            <a:endParaRPr lang="sk-SK" sz="2800" b="1" dirty="0">
              <a:solidFill>
                <a:schemeClr val="tx1"/>
              </a:solidFill>
            </a:endParaRPr>
          </a:p>
        </p:txBody>
      </p:sp>
      <p:pic>
        <p:nvPicPr>
          <p:cNvPr id="14" name="Zástupný objekt pre obrázok 13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23750"/>
          <a:stretch>
            <a:fillRect/>
          </a:stretch>
        </p:blipFill>
        <p:spPr>
          <a:xfrm>
            <a:off x="6040191" y="679572"/>
            <a:ext cx="3697631" cy="5282330"/>
          </a:xfrm>
        </p:spPr>
      </p:pic>
      <p:pic>
        <p:nvPicPr>
          <p:cNvPr id="7" name="Picture 2" descr="Cyrilo-metodská ce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22" y="3835853"/>
            <a:ext cx="944503" cy="9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513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760" y="905302"/>
            <a:ext cx="8761413" cy="706964"/>
          </a:xfrm>
        </p:spPr>
        <p:txBody>
          <a:bodyPr>
            <a:normAutofit fontScale="90000"/>
          </a:bodyPr>
          <a:lstStyle/>
          <a:p>
            <a:pPr algn="ctr"/>
            <a:r>
              <a:rPr lang="sk-SK" sz="3100" b="1" dirty="0">
                <a:solidFill>
                  <a:schemeClr val="tx1"/>
                </a:solidFill>
              </a:rPr>
              <a:t>Spoločná kampaň </a:t>
            </a:r>
            <a:br>
              <a:rPr lang="sk-SK" sz="2800" b="1" dirty="0">
                <a:solidFill>
                  <a:schemeClr val="tx1"/>
                </a:solidFill>
              </a:rPr>
            </a:br>
            <a:r>
              <a:rPr lang="sk-SK" sz="2800" b="1" dirty="0">
                <a:solidFill>
                  <a:schemeClr val="tx1"/>
                </a:solidFill>
              </a:rPr>
              <a:t> </a:t>
            </a:r>
            <a:r>
              <a:rPr lang="sk-SK" sz="1600" b="1" dirty="0">
                <a:solidFill>
                  <a:schemeClr val="tx1"/>
                </a:solidFill>
              </a:rPr>
              <a:t>alternatívne  spracovania posolstva</a:t>
            </a:r>
          </a:p>
        </p:txBody>
      </p:sp>
      <p:pic>
        <p:nvPicPr>
          <p:cNvPr id="4" name="Zástupný objekt pre obsah 3"/>
          <p:cNvPicPr>
            <a:picLocks noGrp="1"/>
          </p:cNvPicPr>
          <p:nvPr>
            <p:ph idx="1"/>
          </p:nvPr>
        </p:nvPicPr>
        <p:blipFill rotWithShape="1">
          <a:blip r:embed="rId3"/>
          <a:srcRect l="15873" t="20282" r="31052" b="16813"/>
          <a:stretch/>
        </p:blipFill>
        <p:spPr bwMode="auto">
          <a:xfrm>
            <a:off x="3767189" y="2162750"/>
            <a:ext cx="2958979" cy="18117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/>
          <p:cNvPicPr/>
          <p:nvPr/>
        </p:nvPicPr>
        <p:blipFill rotWithShape="1">
          <a:blip r:embed="rId4"/>
          <a:srcRect l="15046" t="24985" r="30886" b="12405"/>
          <a:stretch/>
        </p:blipFill>
        <p:spPr bwMode="auto">
          <a:xfrm>
            <a:off x="8534398" y="4525017"/>
            <a:ext cx="2914920" cy="1584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ok 4"/>
          <p:cNvPicPr/>
          <p:nvPr/>
        </p:nvPicPr>
        <p:blipFill rotWithShape="1">
          <a:blip r:embed="rId5"/>
          <a:srcRect l="16038" t="27043" r="31052" b="10935"/>
          <a:stretch/>
        </p:blipFill>
        <p:spPr bwMode="auto">
          <a:xfrm>
            <a:off x="189781" y="4525017"/>
            <a:ext cx="2232374" cy="1584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ok 6"/>
          <p:cNvPicPr/>
          <p:nvPr/>
        </p:nvPicPr>
        <p:blipFill rotWithShape="1">
          <a:blip r:embed="rId6"/>
          <a:srcRect l="16039" t="31602" r="30820" b="7408"/>
          <a:stretch/>
        </p:blipFill>
        <p:spPr bwMode="auto">
          <a:xfrm>
            <a:off x="2653285" y="4525017"/>
            <a:ext cx="2227808" cy="1584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ok 7"/>
          <p:cNvPicPr/>
          <p:nvPr/>
        </p:nvPicPr>
        <p:blipFill rotWithShape="1">
          <a:blip r:embed="rId7"/>
          <a:srcRect l="15708" t="27631" r="31217" b="10347"/>
          <a:stretch/>
        </p:blipFill>
        <p:spPr bwMode="auto">
          <a:xfrm>
            <a:off x="5161714" y="4525017"/>
            <a:ext cx="2887582" cy="1584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62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3312" y="639119"/>
            <a:ext cx="9739003" cy="656745"/>
          </a:xfrm>
        </p:spPr>
        <p:txBody>
          <a:bodyPr>
            <a:normAutofit/>
          </a:bodyPr>
          <a:lstStyle/>
          <a:p>
            <a:pPr algn="ctr"/>
            <a:r>
              <a:rPr lang="sk-SK" sz="2800" b="1" dirty="0">
                <a:solidFill>
                  <a:schemeClr val="tx1"/>
                </a:solidFill>
              </a:rPr>
              <a:t>Produkt  &amp;  Riadenie emócie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400" dirty="0"/>
              <a:t>Vzbudenie záujmu</a:t>
            </a:r>
          </a:p>
          <a:p>
            <a:r>
              <a:rPr lang="sk-SK" sz="1400" dirty="0"/>
              <a:t>Rozjímanie</a:t>
            </a:r>
          </a:p>
          <a:p>
            <a:r>
              <a:rPr lang="sk-SK" sz="1400" dirty="0"/>
              <a:t>Zábava a vzdelávanie</a:t>
            </a:r>
          </a:p>
          <a:p>
            <a:r>
              <a:rPr lang="sk-SK" sz="1400" dirty="0"/>
              <a:t>Literárna inšpirácia</a:t>
            </a:r>
          </a:p>
          <a:p>
            <a:r>
              <a:rPr lang="sk-SK" sz="1400" dirty="0"/>
              <a:t>Kulinárska inšpirácia   </a:t>
            </a:r>
          </a:p>
          <a:p>
            <a:r>
              <a:rPr lang="sk-SK" sz="1400" dirty="0"/>
              <a:t>Participácia</a:t>
            </a:r>
          </a:p>
          <a:p>
            <a:r>
              <a:rPr lang="sk-SK" sz="1400" dirty="0"/>
              <a:t>Kreativita</a:t>
            </a:r>
          </a:p>
        </p:txBody>
      </p:sp>
      <p:pic>
        <p:nvPicPr>
          <p:cNvPr id="5" name="Picture 2" descr="Cyrilo-metodská ce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698" y="5759658"/>
            <a:ext cx="738405" cy="7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38" y="1709528"/>
            <a:ext cx="2381352" cy="324013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6564" y="4110194"/>
            <a:ext cx="1956545" cy="1879532"/>
          </a:xfrm>
          <a:prstGeom prst="rect">
            <a:avLst/>
          </a:prstGeom>
        </p:spPr>
      </p:pic>
      <p:pic>
        <p:nvPicPr>
          <p:cNvPr id="1026" name="Picture 2" descr="CMD - sv. omša a záverečný galakoncert - nedeľa 7.7.20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687" y="1709528"/>
            <a:ext cx="2851584" cy="211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789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1673" y="679572"/>
            <a:ext cx="9072040" cy="622314"/>
          </a:xfrm>
        </p:spPr>
        <p:txBody>
          <a:bodyPr>
            <a:normAutofit/>
          </a:bodyPr>
          <a:lstStyle/>
          <a:p>
            <a:pPr algn="ctr"/>
            <a:r>
              <a:rPr lang="sk-SK" sz="2800" b="1" dirty="0"/>
              <a:t>Kultúrna cesta – aktuálna výzva pre turizmus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b="1" dirty="0"/>
              <a:t>Ponuka pre súčasnosť</a:t>
            </a:r>
          </a:p>
          <a:p>
            <a:pPr marL="0" indent="0">
              <a:buNone/>
            </a:pPr>
            <a:endParaRPr lang="sk-SK" sz="1800" b="1" dirty="0"/>
          </a:p>
          <a:p>
            <a:r>
              <a:rPr lang="sk-SK" sz="1400" dirty="0"/>
              <a:t>Sociálna</a:t>
            </a:r>
          </a:p>
          <a:p>
            <a:r>
              <a:rPr lang="sk-SK" sz="1400" dirty="0"/>
              <a:t>Emocionálna </a:t>
            </a:r>
          </a:p>
          <a:p>
            <a:r>
              <a:rPr lang="sk-SK" sz="1400" dirty="0"/>
              <a:t>Spirituálna </a:t>
            </a:r>
          </a:p>
          <a:p>
            <a:r>
              <a:rPr lang="sk-SK" sz="1400" dirty="0"/>
              <a:t>Vzdelávacia</a:t>
            </a:r>
          </a:p>
        </p:txBody>
      </p:sp>
      <p:pic>
        <p:nvPicPr>
          <p:cNvPr id="5" name="Obrázok 4" descr="Dražovce – Kostol sv. Michala archanjel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124" y="1845734"/>
            <a:ext cx="5409488" cy="363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yrilo-metodská ce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4" y="5640716"/>
            <a:ext cx="806450" cy="8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1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0797" y="2279560"/>
            <a:ext cx="5046016" cy="1149439"/>
          </a:xfrm>
        </p:spPr>
        <p:txBody>
          <a:bodyPr>
            <a:normAutofit/>
          </a:bodyPr>
          <a:lstStyle/>
          <a:p>
            <a:pPr algn="ctr"/>
            <a:r>
              <a:rPr lang="sk-SK" sz="2800" b="1" dirty="0"/>
              <a:t>Ponuka pre dnešného človeka</a:t>
            </a:r>
          </a:p>
        </p:txBody>
      </p:sp>
      <p:pic>
        <p:nvPicPr>
          <p:cNvPr id="7" name="Zástupný objekt pre obrázok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>
            <a:fillRect/>
          </a:stretch>
        </p:blipFill>
        <p:spPr>
          <a:xfrm>
            <a:off x="6910909" y="679572"/>
            <a:ext cx="3200400" cy="4572000"/>
          </a:xfrm>
        </p:spPr>
      </p:pic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1200797" y="5432692"/>
            <a:ext cx="10113264" cy="594360"/>
          </a:xfrm>
        </p:spPr>
        <p:txBody>
          <a:bodyPr>
            <a:normAutofit fontScale="85000" lnSpcReduction="20000"/>
          </a:bodyPr>
          <a:lstStyle/>
          <a:p>
            <a:endParaRPr lang="sk-SK" dirty="0"/>
          </a:p>
          <a:p>
            <a:r>
              <a:rPr lang="sk-SK" sz="2100" b="1" dirty="0">
                <a:solidFill>
                  <a:schemeClr val="tx1"/>
                </a:solidFill>
              </a:rPr>
              <a:t>Riadenie emócií :            </a:t>
            </a:r>
            <a:r>
              <a:rPr lang="sk-SK" sz="2100" dirty="0"/>
              <a:t>sebectvo – myseľ – obrátenie vnútra  -</a:t>
            </a:r>
            <a:r>
              <a:rPr lang="sk-SK" sz="2100" b="1" dirty="0">
                <a:solidFill>
                  <a:schemeClr val="tx1"/>
                </a:solidFill>
              </a:rPr>
              <a:t>PREMENA</a:t>
            </a:r>
          </a:p>
        </p:txBody>
      </p:sp>
      <p:pic>
        <p:nvPicPr>
          <p:cNvPr id="6" name="Picture 2" descr="Cyrilo-metodská ce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647" y="5729872"/>
            <a:ext cx="648931" cy="65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9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9130" y="1725403"/>
            <a:ext cx="5092906" cy="1574808"/>
          </a:xfrm>
        </p:spPr>
        <p:txBody>
          <a:bodyPr>
            <a:normAutofit/>
          </a:bodyPr>
          <a:lstStyle/>
          <a:p>
            <a:r>
              <a:rPr lang="sk-SK" sz="2000" b="1" dirty="0">
                <a:solidFill>
                  <a:schemeClr val="tx1"/>
                </a:solidFill>
              </a:rPr>
              <a:t>Makro stratégia pre Dunajský región – udržateľný turizmus</a:t>
            </a:r>
          </a:p>
        </p:txBody>
      </p:sp>
      <p:pic>
        <p:nvPicPr>
          <p:cNvPr id="2050" name="Picture 2" descr="https://www.coe.int/documents/21864805/41642028/about.jpg/be2d70ea-c2ff-7124-b73a-4ac84a14d51e?t=1592253638000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6" r="3033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 descr="Zobraziť zdrojový obrázok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94" y="3621057"/>
            <a:ext cx="1811331" cy="108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/>
          <p:cNvPicPr/>
          <p:nvPr/>
        </p:nvPicPr>
        <p:blipFill rotWithShape="1">
          <a:blip r:embed="rId5"/>
          <a:srcRect l="48280" t="49089" r="34524" b="34744"/>
          <a:stretch/>
        </p:blipFill>
        <p:spPr bwMode="auto">
          <a:xfrm>
            <a:off x="1297964" y="3848603"/>
            <a:ext cx="1190625" cy="629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16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0458" y="964069"/>
            <a:ext cx="8825659" cy="566738"/>
          </a:xfrm>
        </p:spPr>
        <p:txBody>
          <a:bodyPr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Spolupráca</a:t>
            </a:r>
          </a:p>
        </p:txBody>
      </p:sp>
      <p:pic>
        <p:nvPicPr>
          <p:cNvPr id="5" name="Zástupný objekt pre obrázok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5" b="24195"/>
          <a:stretch>
            <a:fillRect/>
          </a:stretch>
        </p:blipFill>
        <p:spPr>
          <a:xfrm>
            <a:off x="1085943" y="1824296"/>
            <a:ext cx="8825659" cy="3429000"/>
          </a:xfrm>
        </p:spPr>
      </p:pic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sk-SK" sz="1300" dirty="0"/>
              <a:t>Medzinárodná úroveň - Národná úroveň – Lokalita</a:t>
            </a:r>
          </a:p>
          <a:p>
            <a:endParaRPr lang="sk-SK" dirty="0"/>
          </a:p>
        </p:txBody>
      </p:sp>
      <p:pic>
        <p:nvPicPr>
          <p:cNvPr id="6" name="Picture 2" descr="Cyrilo-metodská ce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459" y="5444977"/>
            <a:ext cx="823524" cy="8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8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0754" y="942641"/>
            <a:ext cx="9006976" cy="610698"/>
          </a:xfrm>
        </p:spPr>
        <p:txBody>
          <a:bodyPr/>
          <a:lstStyle/>
          <a:p>
            <a:pPr algn="ctr"/>
            <a:r>
              <a:rPr lang="sk-SK" sz="2800" b="1" dirty="0">
                <a:solidFill>
                  <a:schemeClr val="tx1"/>
                </a:solidFill>
              </a:rPr>
              <a:t>Kooperácia subjektov</a:t>
            </a: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1108277" y="2187709"/>
            <a:ext cx="1954228" cy="576260"/>
          </a:xfrm>
        </p:spPr>
        <p:txBody>
          <a:bodyPr/>
          <a:lstStyle/>
          <a:p>
            <a:pPr algn="ctr"/>
            <a:r>
              <a:rPr lang="sk-SK" sz="1800" b="1" dirty="0">
                <a:solidFill>
                  <a:schemeClr val="tx1"/>
                </a:solidFill>
              </a:rPr>
              <a:t>Medzinárodne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15"/>
          </p:nvPr>
        </p:nvSpPr>
        <p:spPr>
          <a:xfrm>
            <a:off x="695460" y="3212083"/>
            <a:ext cx="2897486" cy="80573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k-SK" dirty="0"/>
              <a:t>   Štátne a verejné subjekty</a:t>
            </a:r>
          </a:p>
          <a:p>
            <a:r>
              <a:rPr lang="sk-SK" dirty="0"/>
              <a:t>   Asociácie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4940920" y="2187707"/>
            <a:ext cx="1486427" cy="576262"/>
          </a:xfrm>
        </p:spPr>
        <p:txBody>
          <a:bodyPr/>
          <a:lstStyle/>
          <a:p>
            <a:r>
              <a:rPr lang="sk-SK" sz="1200" b="1" dirty="0">
                <a:solidFill>
                  <a:schemeClr val="tx1"/>
                </a:solidFill>
              </a:rPr>
              <a:t>                 </a:t>
            </a:r>
            <a:r>
              <a:rPr lang="sk-SK" sz="1800" b="1" dirty="0">
                <a:solidFill>
                  <a:schemeClr val="tx1"/>
                </a:solidFill>
              </a:rPr>
              <a:t>Národne</a:t>
            </a:r>
          </a:p>
        </p:txBody>
      </p:sp>
      <p:sp>
        <p:nvSpPr>
          <p:cNvPr id="6" name="Zástupný objekt pre text 5"/>
          <p:cNvSpPr>
            <a:spLocks noGrp="1"/>
          </p:cNvSpPr>
          <p:nvPr>
            <p:ph type="body" sz="half" idx="16"/>
          </p:nvPr>
        </p:nvSpPr>
        <p:spPr>
          <a:xfrm>
            <a:off x="4397893" y="3212083"/>
            <a:ext cx="2196090" cy="214500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k-SK" dirty="0"/>
              <a:t>   Ministerstvá</a:t>
            </a:r>
          </a:p>
          <a:p>
            <a:r>
              <a:rPr lang="sk-SK" dirty="0"/>
              <a:t>   Turistické organizácie</a:t>
            </a:r>
          </a:p>
          <a:p>
            <a:r>
              <a:rPr lang="sk-SK" dirty="0"/>
              <a:t>   Samospráva</a:t>
            </a:r>
          </a:p>
          <a:p>
            <a:r>
              <a:rPr lang="sk-SK" dirty="0"/>
              <a:t>   Odborné organizácie</a:t>
            </a:r>
          </a:p>
        </p:txBody>
      </p:sp>
      <p:sp>
        <p:nvSpPr>
          <p:cNvPr id="7" name="Zástupný objekt pre text 6"/>
          <p:cNvSpPr>
            <a:spLocks noGrp="1"/>
          </p:cNvSpPr>
          <p:nvPr>
            <p:ph type="body" sz="quarter" idx="13"/>
          </p:nvPr>
        </p:nvSpPr>
        <p:spPr>
          <a:xfrm>
            <a:off x="7133557" y="2204001"/>
            <a:ext cx="2932113" cy="576262"/>
          </a:xfrm>
        </p:spPr>
        <p:txBody>
          <a:bodyPr/>
          <a:lstStyle/>
          <a:p>
            <a:pPr algn="ctr"/>
            <a:r>
              <a:rPr lang="sk-SK" sz="1800" b="1" dirty="0">
                <a:solidFill>
                  <a:schemeClr val="tx1"/>
                </a:solidFill>
              </a:rPr>
              <a:t>Lokálne</a:t>
            </a:r>
          </a:p>
        </p:txBody>
      </p:sp>
      <p:sp>
        <p:nvSpPr>
          <p:cNvPr id="8" name="Zástupný objekt pre text 7"/>
          <p:cNvSpPr>
            <a:spLocks noGrp="1"/>
          </p:cNvSpPr>
          <p:nvPr>
            <p:ph type="body" sz="half" idx="17"/>
          </p:nvPr>
        </p:nvSpPr>
        <p:spPr>
          <a:xfrm>
            <a:off x="7914071" y="3163742"/>
            <a:ext cx="2273117" cy="2193349"/>
          </a:xfrm>
          <a:solidFill>
            <a:schemeClr val="tx1"/>
          </a:solidFill>
          <a:ln w="28575">
            <a:solidFill>
              <a:schemeClr val="bg1"/>
            </a:solidFill>
            <a:prstDash val="solid"/>
          </a:ln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   Obce</a:t>
            </a:r>
          </a:p>
          <a:p>
            <a:r>
              <a:rPr lang="sk-SK" dirty="0">
                <a:solidFill>
                  <a:schemeClr val="bg1"/>
                </a:solidFill>
              </a:rPr>
              <a:t>   Lokálni   </a:t>
            </a:r>
            <a:r>
              <a:rPr lang="sk-SK" dirty="0" err="1">
                <a:solidFill>
                  <a:schemeClr val="bg1"/>
                </a:solidFill>
              </a:rPr>
              <a:t>stakeholoderi</a:t>
            </a:r>
            <a:endParaRPr lang="sk-SK" dirty="0">
              <a:solidFill>
                <a:schemeClr val="bg1"/>
              </a:solidFill>
            </a:endParaRPr>
          </a:p>
          <a:p>
            <a:r>
              <a:rPr lang="sk-SK" dirty="0">
                <a:solidFill>
                  <a:schemeClr val="bg1"/>
                </a:solidFill>
              </a:rPr>
              <a:t>   Odborné subjekty</a:t>
            </a:r>
          </a:p>
          <a:p>
            <a:r>
              <a:rPr lang="sk-SK" dirty="0">
                <a:solidFill>
                  <a:schemeClr val="bg1"/>
                </a:solidFill>
              </a:rPr>
              <a:t>   Lokálne subjekty, </a:t>
            </a:r>
          </a:p>
          <a:p>
            <a:r>
              <a:rPr lang="sk-SK" dirty="0">
                <a:solidFill>
                  <a:schemeClr val="bg1"/>
                </a:solidFill>
              </a:rPr>
              <a:t>   </a:t>
            </a:r>
            <a:r>
              <a:rPr lang="sk-SK" dirty="0" err="1">
                <a:solidFill>
                  <a:schemeClr val="bg1"/>
                </a:solidFill>
              </a:rPr>
              <a:t>NGOs</a:t>
            </a:r>
            <a:r>
              <a:rPr lang="sk-SK" dirty="0">
                <a:solidFill>
                  <a:schemeClr val="bg1"/>
                </a:solidFill>
              </a:rPr>
              <a:t>, </a:t>
            </a:r>
          </a:p>
          <a:p>
            <a:r>
              <a:rPr lang="sk-SK" dirty="0">
                <a:solidFill>
                  <a:schemeClr val="bg1"/>
                </a:solidFill>
              </a:rPr>
              <a:t>   Združenia</a:t>
            </a:r>
          </a:p>
          <a:p>
            <a:endParaRPr lang="sk-SK" dirty="0"/>
          </a:p>
        </p:txBody>
      </p:sp>
      <p:pic>
        <p:nvPicPr>
          <p:cNvPr id="9" name="Picture 2" descr="Cyrilo-metodská ce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3" y="5924123"/>
            <a:ext cx="648931" cy="65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objekt pre číslo snímky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549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7735" y="924024"/>
            <a:ext cx="8731120" cy="634197"/>
          </a:xfrm>
        </p:spPr>
        <p:txBody>
          <a:bodyPr/>
          <a:lstStyle/>
          <a:p>
            <a:pPr algn="ctr"/>
            <a:r>
              <a:rPr lang="sk-SK" sz="2800" b="1" dirty="0">
                <a:solidFill>
                  <a:schemeClr val="tx1"/>
                </a:solidFill>
              </a:rPr>
              <a:t>Štruktúra „zapojených hráčov“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k-SK" sz="1200" dirty="0"/>
          </a:p>
          <a:p>
            <a:endParaRPr lang="sk-SK" sz="1200" dirty="0"/>
          </a:p>
          <a:p>
            <a:pPr marL="0" indent="0">
              <a:buNone/>
            </a:pPr>
            <a:endParaRPr lang="sk-SK" sz="1200" dirty="0"/>
          </a:p>
          <a:p>
            <a:r>
              <a:rPr lang="sk-SK" sz="1400" dirty="0"/>
              <a:t>Každá skupina má svoje zákonitosti a špecifiká, </a:t>
            </a:r>
          </a:p>
          <a:p>
            <a:r>
              <a:rPr lang="sk-SK" sz="1400" dirty="0"/>
              <a:t>optimálne je komunikovať s každou samostatne.</a:t>
            </a:r>
          </a:p>
          <a:p>
            <a:endParaRPr lang="sk-SK" sz="1200" dirty="0"/>
          </a:p>
          <a:p>
            <a:pPr marL="0" indent="0">
              <a:buNone/>
            </a:pPr>
            <a:endParaRPr lang="sk-SK" sz="1200" dirty="0"/>
          </a:p>
        </p:txBody>
      </p:sp>
      <p:pic>
        <p:nvPicPr>
          <p:cNvPr id="7" name="Obrázok 6"/>
          <p:cNvPicPr/>
          <p:nvPr/>
        </p:nvPicPr>
        <p:blipFill rotWithShape="1">
          <a:blip r:embed="rId3"/>
          <a:srcRect l="21495" t="15286" r="22784" b="7701"/>
          <a:stretch/>
        </p:blipFill>
        <p:spPr bwMode="auto">
          <a:xfrm>
            <a:off x="6534004" y="2018188"/>
            <a:ext cx="4811282" cy="3310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yrilo-metodská ce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2" y="5399856"/>
            <a:ext cx="874149" cy="88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4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8425" y="967936"/>
            <a:ext cx="9072040" cy="610698"/>
          </a:xfrm>
        </p:spPr>
        <p:txBody>
          <a:bodyPr>
            <a:normAutofit/>
          </a:bodyPr>
          <a:lstStyle/>
          <a:p>
            <a:pPr algn="ctr"/>
            <a:r>
              <a:rPr lang="sk-SK" sz="2800" b="1" dirty="0">
                <a:solidFill>
                  <a:schemeClr val="tx1"/>
                </a:solidFill>
              </a:rPr>
              <a:t>Úlohy  a očakávania  zapojených „hráčov“</a:t>
            </a:r>
          </a:p>
        </p:txBody>
      </p:sp>
      <p:graphicFrame>
        <p:nvGraphicFramePr>
          <p:cNvPr id="4" name="Zástupný objekt pre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8824324"/>
              </p:ext>
            </p:extLst>
          </p:nvPr>
        </p:nvGraphicFramePr>
        <p:xfrm>
          <a:off x="1423211" y="2052638"/>
          <a:ext cx="8947152" cy="284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788">
                  <a:extLst>
                    <a:ext uri="{9D8B030D-6E8A-4147-A177-3AD203B41FA5}">
                      <a16:colId xmlns:a16="http://schemas.microsoft.com/office/drawing/2014/main" val="2265761918"/>
                    </a:ext>
                  </a:extLst>
                </a:gridCol>
                <a:gridCol w="2236788">
                  <a:extLst>
                    <a:ext uri="{9D8B030D-6E8A-4147-A177-3AD203B41FA5}">
                      <a16:colId xmlns:a16="http://schemas.microsoft.com/office/drawing/2014/main" val="3816509481"/>
                    </a:ext>
                  </a:extLst>
                </a:gridCol>
                <a:gridCol w="2236788">
                  <a:extLst>
                    <a:ext uri="{9D8B030D-6E8A-4147-A177-3AD203B41FA5}">
                      <a16:colId xmlns:a16="http://schemas.microsoft.com/office/drawing/2014/main" val="1839319641"/>
                    </a:ext>
                  </a:extLst>
                </a:gridCol>
                <a:gridCol w="2236788">
                  <a:extLst>
                    <a:ext uri="{9D8B030D-6E8A-4147-A177-3AD203B41FA5}">
                      <a16:colId xmlns:a16="http://schemas.microsoft.com/office/drawing/2014/main" val="11483649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Hráči</a:t>
                      </a:r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Záujem</a:t>
                      </a:r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Očakávania</a:t>
                      </a:r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Riadenie, stratégie</a:t>
                      </a:r>
                    </a:p>
                  </a:txBody>
                  <a:tcPr marL="81338" marR="81338"/>
                </a:tc>
                <a:extLst>
                  <a:ext uri="{0D108BD9-81ED-4DB2-BD59-A6C34878D82A}">
                    <a16:rowId xmlns:a16="http://schemas.microsoft.com/office/drawing/2014/main" val="4253140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/>
                        <a:t>Vlastníci</a:t>
                      </a:r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Obnova</a:t>
                      </a:r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Finančná participácia</a:t>
                      </a:r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Aktívni účastníci</a:t>
                      </a:r>
                    </a:p>
                  </a:txBody>
                  <a:tcPr marL="81338" marR="81338"/>
                </a:tc>
                <a:extLst>
                  <a:ext uri="{0D108BD9-81ED-4DB2-BD59-A6C34878D82A}">
                    <a16:rowId xmlns:a16="http://schemas.microsoft.com/office/drawing/2014/main" val="499121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/>
                        <a:t>Pamiatky, múzeá</a:t>
                      </a:r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Lepšia integrácia</a:t>
                      </a:r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sz="1600" dirty="0" err="1"/>
                        <a:t>Interpretácia,prístupnosť</a:t>
                      </a:r>
                      <a:endParaRPr lang="sk-SK" sz="1600" dirty="0"/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Členovia tímu</a:t>
                      </a:r>
                    </a:p>
                  </a:txBody>
                  <a:tcPr marL="81338" marR="81338"/>
                </a:tc>
                <a:extLst>
                  <a:ext uri="{0D108BD9-81ED-4DB2-BD59-A6C34878D82A}">
                    <a16:rowId xmlns:a16="http://schemas.microsoft.com/office/drawing/2014/main" val="1284950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 err="1"/>
                        <a:t>Mestá,obce</a:t>
                      </a:r>
                      <a:endParaRPr lang="sk-SK" sz="1600" dirty="0"/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Noví návštevníci</a:t>
                      </a:r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Finančná podpora</a:t>
                      </a:r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Členovia tímu</a:t>
                      </a:r>
                    </a:p>
                  </a:txBody>
                  <a:tcPr marL="81338" marR="81338"/>
                </a:tc>
                <a:extLst>
                  <a:ext uri="{0D108BD9-81ED-4DB2-BD59-A6C34878D82A}">
                    <a16:rowId xmlns:a16="http://schemas.microsoft.com/office/drawing/2014/main" val="333929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/>
                        <a:t>NGO (BTB)</a:t>
                      </a:r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Partnerstvá</a:t>
                      </a:r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sz="1600" dirty="0" err="1"/>
                        <a:t>Info</a:t>
                      </a:r>
                      <a:r>
                        <a:rPr lang="sk-SK" sz="1600" dirty="0"/>
                        <a:t> o atraktivitách</a:t>
                      </a:r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sz="1600" dirty="0" err="1"/>
                        <a:t>Info</a:t>
                      </a:r>
                      <a:r>
                        <a:rPr lang="sk-SK" sz="1600" dirty="0"/>
                        <a:t> na vedomie</a:t>
                      </a:r>
                    </a:p>
                  </a:txBody>
                  <a:tcPr marL="81338" marR="81338"/>
                </a:tc>
                <a:extLst>
                  <a:ext uri="{0D108BD9-81ED-4DB2-BD59-A6C34878D82A}">
                    <a16:rowId xmlns:a16="http://schemas.microsoft.com/office/drawing/2014/main" val="807256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/>
                        <a:t>DMO (BTC)</a:t>
                      </a:r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Viditeľnosť</a:t>
                      </a:r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Noví návštevníci</a:t>
                      </a:r>
                    </a:p>
                  </a:txBody>
                  <a:tcPr marL="81338" marR="8133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 err="1"/>
                        <a:t>Info</a:t>
                      </a:r>
                      <a:r>
                        <a:rPr lang="sk-SK" sz="1600" dirty="0"/>
                        <a:t> na vedomie</a:t>
                      </a:r>
                    </a:p>
                    <a:p>
                      <a:endParaRPr lang="sk-SK" sz="1600" dirty="0"/>
                    </a:p>
                  </a:txBody>
                  <a:tcPr marL="81338" marR="81338"/>
                </a:tc>
                <a:extLst>
                  <a:ext uri="{0D108BD9-81ED-4DB2-BD59-A6C34878D82A}">
                    <a16:rowId xmlns:a16="http://schemas.microsoft.com/office/drawing/2014/main" val="4227339854"/>
                  </a:ext>
                </a:extLst>
              </a:tr>
            </a:tbl>
          </a:graphicData>
        </a:graphic>
      </p:graphicFrame>
      <p:pic>
        <p:nvPicPr>
          <p:cNvPr id="5" name="Picture 2" descr="Cyrilo-metodská ce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080" y="5623878"/>
            <a:ext cx="823524" cy="8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146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4031" y="705290"/>
            <a:ext cx="8878857" cy="874146"/>
          </a:xfrm>
        </p:spPr>
        <p:txBody>
          <a:bodyPr>
            <a:normAutofit/>
          </a:bodyPr>
          <a:lstStyle/>
          <a:p>
            <a:pPr algn="ctr"/>
            <a:r>
              <a:rPr lang="sk-SK" sz="2800" b="1" dirty="0">
                <a:solidFill>
                  <a:schemeClr val="tx1"/>
                </a:solidFill>
              </a:rPr>
              <a:t>Financovanie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08598" y="1739688"/>
            <a:ext cx="9418183" cy="3737959"/>
          </a:xfrm>
        </p:spPr>
        <p:txBody>
          <a:bodyPr/>
          <a:lstStyle/>
          <a:p>
            <a:pPr marL="0" indent="0">
              <a:buNone/>
            </a:pPr>
            <a:r>
              <a:rPr lang="sk-SK" sz="1800" b="1" dirty="0"/>
              <a:t>Projekty/programy</a:t>
            </a:r>
          </a:p>
          <a:p>
            <a:r>
              <a:rPr lang="sk-SK" sz="1400" dirty="0"/>
              <a:t>Kombinujúce </a:t>
            </a:r>
            <a:r>
              <a:rPr lang="sk-SK" sz="1400" dirty="0" err="1"/>
              <a:t>výskum,históriu</a:t>
            </a:r>
            <a:r>
              <a:rPr lang="sk-SK" sz="1400" dirty="0"/>
              <a:t>  inovácie, školenia , turizmus a kultúru</a:t>
            </a:r>
          </a:p>
          <a:p>
            <a:r>
              <a:rPr lang="sk-SK" sz="1400" dirty="0"/>
              <a:t>Partneri:  členovia, mladí, kultúrne inštitúcie, turistické organizácie, iné Kultúrne cesty</a:t>
            </a:r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r>
              <a:rPr lang="sk-SK" sz="1800" b="1" dirty="0"/>
              <a:t>Možnosti</a:t>
            </a:r>
          </a:p>
          <a:p>
            <a:r>
              <a:rPr lang="sk-SK" sz="1400" dirty="0"/>
              <a:t>Erasmus+      </a:t>
            </a:r>
          </a:p>
          <a:p>
            <a:r>
              <a:rPr lang="sk-SK" sz="1400" dirty="0" err="1"/>
              <a:t>Interreg</a:t>
            </a:r>
            <a:r>
              <a:rPr lang="sk-SK" sz="1400" dirty="0"/>
              <a:t> Danube </a:t>
            </a:r>
          </a:p>
          <a:p>
            <a:r>
              <a:rPr lang="sk-SK" sz="1400" dirty="0"/>
              <a:t>Nórsky finančný mechanizmus  </a:t>
            </a:r>
          </a:p>
          <a:p>
            <a:r>
              <a:rPr lang="sk-SK" sz="1400" dirty="0"/>
              <a:t>Kreatívna Európa</a:t>
            </a:r>
          </a:p>
          <a:p>
            <a:r>
              <a:rPr lang="sk-SK" sz="1400" dirty="0" err="1"/>
              <a:t>Interreg</a:t>
            </a:r>
            <a:r>
              <a:rPr lang="sk-SK" sz="1400" dirty="0"/>
              <a:t> cezhraničná spolupráca   </a:t>
            </a:r>
          </a:p>
        </p:txBody>
      </p:sp>
      <p:pic>
        <p:nvPicPr>
          <p:cNvPr id="5" name="Obrázok 4" descr="erasmus-plus-logo – Learning Through The Art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31" y="5661702"/>
            <a:ext cx="1091295" cy="49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 descr="Danube Transnational Programme - 3rd Call - PA 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356" y="5663918"/>
            <a:ext cx="1319662" cy="49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 descr="Pokračovanie Nórskeho finančného mechanizmu je dobrá správ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59" y="5661702"/>
            <a:ext cx="1079121" cy="49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ok 9" descr="Ministarstvo kulture i medija Republike Hrvatske - Program Europske ...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054" y="5755734"/>
            <a:ext cx="1461784" cy="32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ok 10" descr="https://mirri.gov.sk/wp-content/uploads/2022/12/Interreg-Slovensko-Cesko-logo-e1711372776933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113" y="5672398"/>
            <a:ext cx="1433049" cy="49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ok 11" descr="Interreg VI-A Maďarsko - Slovensko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406" y="5672398"/>
            <a:ext cx="1677748" cy="49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ok 12" descr="Interreg VI-A Slovensko - Rakúsko 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095" y="5672398"/>
            <a:ext cx="1307156" cy="4922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399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8415" y="1655060"/>
            <a:ext cx="9535679" cy="610698"/>
          </a:xfrm>
        </p:spPr>
        <p:txBody>
          <a:bodyPr>
            <a:normAutofit/>
          </a:bodyPr>
          <a:lstStyle/>
          <a:p>
            <a:r>
              <a:rPr lang="sk-SK" sz="2800" b="1" dirty="0">
                <a:solidFill>
                  <a:schemeClr val="tx1"/>
                </a:solidFill>
              </a:rPr>
              <a:t>  Prečo byť aktívnou Kultúrnou cestou Rady Európy?</a:t>
            </a:r>
          </a:p>
        </p:txBody>
      </p:sp>
      <p:sp>
        <p:nvSpPr>
          <p:cNvPr id="3" name="Obdĺžnik 2"/>
          <p:cNvSpPr/>
          <p:nvPr/>
        </p:nvSpPr>
        <p:spPr>
          <a:xfrm>
            <a:off x="3048000" y="269033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/>
              <a:t> Medzinárodné uznanie </a:t>
            </a:r>
          </a:p>
          <a:p>
            <a:r>
              <a:rPr lang="sk-SK" dirty="0"/>
              <a:t> Značka kvality </a:t>
            </a:r>
          </a:p>
          <a:p>
            <a:r>
              <a:rPr lang="sk-SK" dirty="0"/>
              <a:t> Zviditeľnenie neobjavených miest</a:t>
            </a:r>
          </a:p>
          <a:p>
            <a:r>
              <a:rPr lang="sk-SK" dirty="0"/>
              <a:t> Politická podpora </a:t>
            </a:r>
          </a:p>
          <a:p>
            <a:r>
              <a:rPr lang="sk-SK" dirty="0"/>
              <a:t> Demokratická správa vecí verejných </a:t>
            </a:r>
          </a:p>
          <a:p>
            <a:r>
              <a:rPr lang="sk-SK" dirty="0"/>
              <a:t> Možnosti financovania </a:t>
            </a:r>
          </a:p>
          <a:p>
            <a:r>
              <a:rPr lang="sk-SK" dirty="0"/>
              <a:t> Vytváranie sietí                     </a:t>
            </a:r>
          </a:p>
        </p:txBody>
      </p:sp>
      <p:pic>
        <p:nvPicPr>
          <p:cNvPr id="5" name="Picture 2" descr="Cyrilo-metodská ce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15" y="5507324"/>
            <a:ext cx="789375" cy="79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386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3645" y="2472743"/>
            <a:ext cx="4275786" cy="901521"/>
          </a:xfrm>
        </p:spPr>
        <p:txBody>
          <a:bodyPr>
            <a:normAutofit/>
          </a:bodyPr>
          <a:lstStyle/>
          <a:p>
            <a:br>
              <a:rPr lang="sk-SK" sz="2000" b="1" dirty="0"/>
            </a:br>
            <a:r>
              <a:rPr lang="sk-SK" sz="2000" b="1" dirty="0"/>
              <a:t> </a:t>
            </a:r>
            <a:r>
              <a:rPr lang="sk-SK" sz="2800" b="1" dirty="0">
                <a:solidFill>
                  <a:schemeClr val="tx1"/>
                </a:solidFill>
              </a:rPr>
              <a:t>Ďakujem za pozornosť</a:t>
            </a:r>
          </a:p>
        </p:txBody>
      </p:sp>
      <p:pic>
        <p:nvPicPr>
          <p:cNvPr id="7" name="Zástupný objekt pre obrázok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23750"/>
          <a:stretch>
            <a:fillRect/>
          </a:stretch>
        </p:blipFill>
        <p:spPr>
          <a:xfrm rot="5400000">
            <a:off x="6774143" y="679572"/>
            <a:ext cx="3997496" cy="5710709"/>
          </a:xfrm>
        </p:spPr>
      </p:pic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277770" y="5897880"/>
            <a:ext cx="10113264" cy="594360"/>
          </a:xfrm>
        </p:spPr>
        <p:txBody>
          <a:bodyPr>
            <a:normAutofit/>
          </a:bodyPr>
          <a:lstStyle/>
          <a:p>
            <a:endParaRPr lang="sk-SK" dirty="0"/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59" y="3738469"/>
            <a:ext cx="2097489" cy="731235"/>
          </a:xfrm>
          <a:prstGeom prst="rect">
            <a:avLst/>
          </a:prstGeom>
        </p:spPr>
      </p:pic>
      <p:pic>
        <p:nvPicPr>
          <p:cNvPr id="8" name="Picture 2" descr="Cyrilo-metodská ces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796" y="5819963"/>
            <a:ext cx="806450" cy="8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077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2885" y="4942013"/>
            <a:ext cx="10113264" cy="822960"/>
          </a:xfrm>
        </p:spPr>
        <p:txBody>
          <a:bodyPr>
            <a:normAutofit/>
          </a:bodyPr>
          <a:lstStyle/>
          <a:p>
            <a:pPr algn="ctr"/>
            <a:br>
              <a:rPr lang="sk-SK" sz="2400" b="1" dirty="0"/>
            </a:br>
            <a:endParaRPr lang="sk-SK" sz="2400" b="1" dirty="0"/>
          </a:p>
        </p:txBody>
      </p:sp>
      <p:pic>
        <p:nvPicPr>
          <p:cNvPr id="5" name="Zástupný objekt pre obrázok 4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9348" t="22862" r="34204" b="41209"/>
          <a:stretch/>
        </p:blipFill>
        <p:spPr>
          <a:xfrm>
            <a:off x="953036" y="634712"/>
            <a:ext cx="4250028" cy="2356834"/>
          </a:xfrm>
          <a:prstGeom prst="rect">
            <a:avLst/>
          </a:prstGeom>
        </p:spPr>
      </p:pic>
      <p:sp>
        <p:nvSpPr>
          <p:cNvPr id="12" name="Zástupný objekt pre text 11"/>
          <p:cNvSpPr>
            <a:spLocks noGrp="1"/>
          </p:cNvSpPr>
          <p:nvPr>
            <p:ph type="body" sz="half" idx="2"/>
          </p:nvPr>
        </p:nvSpPr>
        <p:spPr>
          <a:xfrm>
            <a:off x="321973" y="5833015"/>
            <a:ext cx="110946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                                                 </a:t>
            </a:r>
            <a:r>
              <a:rPr lang="sk-SK" sz="2000" b="1" dirty="0"/>
              <a:t>Európska Kultúra cesta sv. Cyrila a Metoda </a:t>
            </a:r>
            <a:endParaRPr lang="sk-SK" sz="2000" dirty="0"/>
          </a:p>
        </p:txBody>
      </p:sp>
      <p:pic>
        <p:nvPicPr>
          <p:cNvPr id="7" name="Picture 2" descr="Cyrilo-metodská ce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656" y="5374399"/>
            <a:ext cx="1206119" cy="12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452" y="1690181"/>
            <a:ext cx="3121152" cy="3121152"/>
          </a:xfrm>
          <a:prstGeom prst="rect">
            <a:avLst/>
          </a:prstGeom>
        </p:spPr>
      </p:pic>
      <p:sp>
        <p:nvSpPr>
          <p:cNvPr id="13" name="Obdĺžnik 12"/>
          <p:cNvSpPr/>
          <p:nvPr/>
        </p:nvSpPr>
        <p:spPr>
          <a:xfrm>
            <a:off x="953036" y="3545076"/>
            <a:ext cx="60659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2000" b="1" dirty="0"/>
              <a:t>Kultúrna cesta spája spoločnou témou atraktivity a lokality kultúrneho dedičstva do unikátneho turistického produktu</a:t>
            </a:r>
            <a:endParaRPr lang="sk-SK" sz="2000" dirty="0"/>
          </a:p>
        </p:txBody>
      </p:sp>
      <p:sp>
        <p:nvSpPr>
          <p:cNvPr id="14" name="Zástupný objekt pre číslo snímky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486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b="1" dirty="0"/>
              <a:t>Ciele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1064675" y="1571178"/>
            <a:ext cx="4396339" cy="41957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k-SK" sz="2300" b="1" dirty="0"/>
              <a:t>  V Európe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dirty="0"/>
              <a:t> Zviditeľnenie európskych krajín a ich unikátnych miest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dirty="0"/>
              <a:t> Výnimočné turistické destinácie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/>
              <a:t> Vzájomná podpora zapojených krajín- „podávanie si turistov“ 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1600" dirty="0"/>
          </a:p>
          <a:p>
            <a:pPr marL="0" indent="0">
              <a:buNone/>
            </a:pPr>
            <a:r>
              <a:rPr lang="sk-SK" sz="2300" b="1" dirty="0"/>
              <a:t>V destinácii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dirty="0"/>
              <a:t>Vyvolanie záujmu turistov - </a:t>
            </a:r>
            <a:r>
              <a:rPr lang="sk-SK" b="1" dirty="0"/>
              <a:t>Nárast turizmu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dirty="0"/>
              <a:t> Zachovanie a obnova pamiatok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dirty="0"/>
              <a:t> Rozvoj lokálnej ekonomiky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/>
              <a:t> Zapojenie pamiatok na trase do rozvoja   lokality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dirty="0"/>
              <a:t> Prechod od „</a:t>
            </a:r>
            <a:r>
              <a:rPr lang="sk-SK" dirty="0" err="1"/>
              <a:t>masovky</a:t>
            </a:r>
            <a:r>
              <a:rPr lang="sk-SK" dirty="0"/>
              <a:t>“ k autenticite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/>
              <a:t> Rozptýlenie turistov z centier na  neobjavené   unikátne miesta</a:t>
            </a:r>
          </a:p>
          <a:p>
            <a:pPr marL="0" indent="0">
              <a:buNone/>
            </a:pPr>
            <a:endParaRPr lang="sk-SK" sz="1600" dirty="0"/>
          </a:p>
        </p:txBody>
      </p:sp>
      <p:pic>
        <p:nvPicPr>
          <p:cNvPr id="6" name="Obrázok 5" descr="https://www.cyril-methodius.cz/wp-content/uploads/2021/06/skanzen-kostelik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692" y="1979828"/>
            <a:ext cx="4855717" cy="36605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506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2800" b="1" dirty="0"/>
              <a:t>Špecifická autenticita</a:t>
            </a:r>
            <a:br>
              <a:rPr lang="sk-SK" b="1" dirty="0"/>
            </a:br>
            <a:r>
              <a:rPr lang="sk-SK" sz="2000" dirty="0"/>
              <a:t>„ Príbehy v krajinách“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652463" y="4065824"/>
            <a:ext cx="2940050" cy="576262"/>
          </a:xfrm>
        </p:spPr>
        <p:txBody>
          <a:bodyPr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Taliansko 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1500" dirty="0"/>
              <a:t>      Bazilika San </a:t>
            </a:r>
            <a:r>
              <a:rPr lang="sk-SK" sz="1500" dirty="0" err="1"/>
              <a:t>Clemente</a:t>
            </a:r>
            <a:r>
              <a:rPr lang="sk-SK" sz="1500" dirty="0"/>
              <a:t>, Rím</a:t>
            </a:r>
          </a:p>
        </p:txBody>
      </p:sp>
      <p:sp>
        <p:nvSpPr>
          <p:cNvPr id="6" name="Zástupný objekt pre text 5"/>
          <p:cNvSpPr>
            <a:spLocks noGrp="1"/>
          </p:cNvSpPr>
          <p:nvPr>
            <p:ph type="body" sz="quarter" idx="3"/>
          </p:nvPr>
        </p:nvSpPr>
        <p:spPr>
          <a:xfrm>
            <a:off x="3883209" y="4065824"/>
            <a:ext cx="2930525" cy="576262"/>
          </a:xfrm>
        </p:spPr>
        <p:txBody>
          <a:bodyPr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Česká republika </a:t>
            </a:r>
          </a:p>
        </p:txBody>
      </p:sp>
      <p:sp>
        <p:nvSpPr>
          <p:cNvPr id="8" name="Zástupný objekt pre text 7"/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sk-SK" dirty="0"/>
              <a:t>  </a:t>
            </a:r>
            <a:r>
              <a:rPr lang="sk-SK" sz="1700" dirty="0"/>
              <a:t>Pútnické miesto, </a:t>
            </a:r>
            <a:r>
              <a:rPr lang="sk-SK" sz="1700" dirty="0" err="1"/>
              <a:t>Velehrad</a:t>
            </a:r>
            <a:endParaRPr lang="sk-SK" sz="1700" dirty="0"/>
          </a:p>
          <a:p>
            <a:r>
              <a:rPr lang="sk-SK" dirty="0"/>
              <a:t> </a:t>
            </a:r>
          </a:p>
        </p:txBody>
      </p:sp>
      <p:sp>
        <p:nvSpPr>
          <p:cNvPr id="9" name="Zástupný objekt pre text 8"/>
          <p:cNvSpPr>
            <a:spLocks noGrp="1"/>
          </p:cNvSpPr>
          <p:nvPr>
            <p:ph type="body" sz="quarter" idx="13"/>
          </p:nvPr>
        </p:nvSpPr>
        <p:spPr>
          <a:xfrm>
            <a:off x="7839526" y="4076225"/>
            <a:ext cx="2932113" cy="576262"/>
          </a:xfrm>
        </p:spPr>
        <p:txBody>
          <a:bodyPr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Slovensko      </a:t>
            </a:r>
          </a:p>
        </p:txBody>
      </p:sp>
      <p:sp>
        <p:nvSpPr>
          <p:cNvPr id="11" name="Zástupný objekt pre text 10"/>
          <p:cNvSpPr>
            <a:spLocks noGrp="1"/>
          </p:cNvSpPr>
          <p:nvPr>
            <p:ph type="body" sz="half" idx="20"/>
          </p:nvPr>
        </p:nvSpPr>
        <p:spPr>
          <a:xfrm>
            <a:off x="7910056" y="4652487"/>
            <a:ext cx="2935997" cy="659189"/>
          </a:xfrm>
        </p:spPr>
        <p:txBody>
          <a:bodyPr>
            <a:normAutofit/>
          </a:bodyPr>
          <a:lstStyle/>
          <a:p>
            <a:pPr algn="ctr"/>
            <a:r>
              <a:rPr lang="sk-SK" sz="1500" dirty="0"/>
              <a:t>Kostol sv. Margity </a:t>
            </a:r>
            <a:r>
              <a:rPr lang="sk-SK" sz="1500" dirty="0" err="1"/>
              <a:t>Antiochijskej</a:t>
            </a:r>
            <a:r>
              <a:rPr lang="sk-SK" sz="1500" dirty="0"/>
              <a:t>, Kopčany</a:t>
            </a:r>
          </a:p>
          <a:p>
            <a:endParaRPr lang="sk-SK" dirty="0"/>
          </a:p>
        </p:txBody>
      </p:sp>
      <p:pic>
        <p:nvPicPr>
          <p:cNvPr id="13" name="Picture 2" descr="Cyrilo-metodská ce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097" y="5677174"/>
            <a:ext cx="894592" cy="9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ok 14"/>
          <p:cNvPicPr/>
          <p:nvPr/>
        </p:nvPicPr>
        <p:blipFill rotWithShape="1">
          <a:blip r:embed="rId4"/>
          <a:srcRect l="17527" t="15874" r="22289" b="14756"/>
          <a:stretch/>
        </p:blipFill>
        <p:spPr bwMode="auto">
          <a:xfrm>
            <a:off x="811471" y="2137997"/>
            <a:ext cx="2897644" cy="17427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Obrázok 15"/>
          <p:cNvPicPr/>
          <p:nvPr/>
        </p:nvPicPr>
        <p:blipFill rotWithShape="1">
          <a:blip r:embed="rId5"/>
          <a:srcRect l="17197" t="16167" r="21130" b="16813"/>
          <a:stretch/>
        </p:blipFill>
        <p:spPr bwMode="auto">
          <a:xfrm>
            <a:off x="4433332" y="2137997"/>
            <a:ext cx="2547017" cy="1742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ázok 16" descr="Trasy v Česk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168" y="2137997"/>
            <a:ext cx="3113774" cy="17611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ástupný objekt pre číslo snímky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83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5074919"/>
            <a:ext cx="10113264" cy="1515661"/>
          </a:xfrm>
        </p:spPr>
        <p:txBody>
          <a:bodyPr>
            <a:normAutofit fontScale="90000"/>
          </a:bodyPr>
          <a:lstStyle/>
          <a:p>
            <a:br>
              <a:rPr lang="sk-SK" b="1" dirty="0"/>
            </a:br>
            <a:br>
              <a:rPr lang="sk-SK" dirty="0">
                <a:solidFill>
                  <a:schemeClr val="bg1"/>
                </a:solidFill>
              </a:rPr>
            </a:br>
            <a:endParaRPr lang="sk-SK" dirty="0"/>
          </a:p>
        </p:txBody>
      </p:sp>
      <p:pic>
        <p:nvPicPr>
          <p:cNvPr id="5" name="Picture 2" descr="Smolenice – Hradisko Molpí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23750"/>
          <a:stretch>
            <a:fillRect/>
          </a:stretch>
        </p:blipFill>
        <p:spPr bwMode="auto">
          <a:xfrm>
            <a:off x="7107188" y="1246031"/>
            <a:ext cx="3402994" cy="4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>
            <a:spLocks noGrp="1"/>
          </p:cNvSpPr>
          <p:nvPr>
            <p:ph type="body" sz="half" idx="2"/>
          </p:nvPr>
        </p:nvSpPr>
        <p:spPr>
          <a:xfrm>
            <a:off x="180305" y="3528811"/>
            <a:ext cx="9940700" cy="2414965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1600" dirty="0">
                <a:solidFill>
                  <a:schemeClr val="tx1"/>
                </a:solidFill>
              </a:rPr>
              <a:t>Turisticky nerozvinuté, neobjavené miesta                   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1600" dirty="0">
                <a:solidFill>
                  <a:schemeClr val="tx1"/>
                </a:solidFill>
              </a:rPr>
              <a:t>Spoločná európska téma - vlastný príbeh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1600" dirty="0">
                <a:solidFill>
                  <a:schemeClr val="tx1"/>
                </a:solidFill>
              </a:rPr>
              <a:t> Udržateľnosť            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1600" dirty="0">
                <a:solidFill>
                  <a:schemeClr val="tx1"/>
                </a:solidFill>
              </a:rPr>
              <a:t> Dedičstvo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2" descr="Cyrilo-metodská ce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67" y="5633021"/>
            <a:ext cx="845425" cy="85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Obdĺžnik 3"/>
          <p:cNvSpPr/>
          <p:nvPr/>
        </p:nvSpPr>
        <p:spPr>
          <a:xfrm>
            <a:off x="516926" y="190809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2800" b="1" dirty="0"/>
              <a:t>Výzvy</a:t>
            </a:r>
          </a:p>
          <a:p>
            <a:br>
              <a:rPr lang="sk-SK" b="1" dirty="0"/>
            </a:br>
            <a:r>
              <a:rPr lang="sk-SK" b="1" dirty="0"/>
              <a:t>Udržateľné hodnoty a rozmanitosť</a:t>
            </a:r>
          </a:p>
        </p:txBody>
      </p:sp>
    </p:spTree>
    <p:extLst>
      <p:ext uri="{BB962C8B-B14F-4D97-AF65-F5344CB8AC3E}">
        <p14:creationId xmlns:p14="http://schemas.microsoft.com/office/powerpoint/2010/main" val="799518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0407" y="589175"/>
            <a:ext cx="3919322" cy="1449946"/>
          </a:xfrm>
        </p:spPr>
        <p:txBody>
          <a:bodyPr/>
          <a:lstStyle/>
          <a:p>
            <a:r>
              <a:rPr lang="sk-SK" sz="2800" b="1" dirty="0">
                <a:solidFill>
                  <a:schemeClr val="tx1"/>
                </a:solidFill>
              </a:rPr>
              <a:t>Rovnomerný rozvoj</a:t>
            </a:r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6" y="2039121"/>
            <a:ext cx="5377489" cy="3587793"/>
          </a:xfrm>
        </p:spPr>
      </p:pic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1000407" y="2385217"/>
            <a:ext cx="3401063" cy="2895599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1900" b="1" dirty="0">
                <a:solidFill>
                  <a:schemeClr val="tx1"/>
                </a:solidFill>
              </a:rPr>
              <a:t>Vlastné ciele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/>
              <a:t>Rozmanitosť, silný príbeh, autenticita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b="1" dirty="0"/>
              <a:t>„autentický  príbeh „ </a:t>
            </a:r>
            <a:r>
              <a:rPr lang="sk-SK" dirty="0"/>
              <a:t>dedičstva </a:t>
            </a:r>
            <a:r>
              <a:rPr lang="sk-SK" dirty="0" err="1"/>
              <a:t>vierozvästcov</a:t>
            </a:r>
            <a:endParaRPr lang="sk-SK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k-SK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1900" b="1" dirty="0">
                <a:solidFill>
                  <a:schemeClr val="tx1"/>
                </a:solidFill>
              </a:rPr>
              <a:t>Spoločné ciele</a:t>
            </a:r>
            <a:endParaRPr lang="sk-SK" sz="19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/>
              <a:t>budovanie Kultúrnej cesty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/>
              <a:t>Spoločný </a:t>
            </a:r>
            <a:r>
              <a:rPr lang="sk-SK" dirty="0" err="1"/>
              <a:t>brand</a:t>
            </a:r>
            <a:r>
              <a:rPr lang="sk-SK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/>
              <a:t>Spoločná komunikácia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k-SK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6" name="Picture 2" descr="Cyrilo-metodská ce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07" y="5608588"/>
            <a:ext cx="977195" cy="98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objekt pre číslo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45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4891" y="791395"/>
            <a:ext cx="8829814" cy="1294982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/>
              <a:t>  </a:t>
            </a:r>
            <a:r>
              <a:rPr lang="sk-SK" sz="3100" b="1"/>
              <a:t>Turistický produkt         </a:t>
            </a:r>
            <a:br>
              <a:rPr lang="sk-SK"/>
            </a:br>
            <a:r>
              <a:rPr lang="sk-SK"/>
              <a:t>    </a:t>
            </a:r>
            <a:endParaRPr lang="sk-SK" sz="2400" b="1" dirty="0"/>
          </a:p>
        </p:txBody>
      </p:sp>
      <p:graphicFrame>
        <p:nvGraphicFramePr>
          <p:cNvPr id="12" name="Zástupný objekt pre obsah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6312219"/>
              </p:ext>
            </p:extLst>
          </p:nvPr>
        </p:nvGraphicFramePr>
        <p:xfrm>
          <a:off x="4687910" y="2086377"/>
          <a:ext cx="6574598" cy="3885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Smolenice – Hradisko Molpí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16" y="-4166316"/>
            <a:ext cx="3459005" cy="259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objekt pre obsah 2"/>
          <p:cNvSpPr txBox="1">
            <a:spLocks/>
          </p:cNvSpPr>
          <p:nvPr/>
        </p:nvSpPr>
        <p:spPr>
          <a:xfrm>
            <a:off x="525063" y="3195928"/>
            <a:ext cx="5064368" cy="107985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</p:txBody>
      </p:sp>
      <p:sp>
        <p:nvSpPr>
          <p:cNvPr id="8" name="Obdĺžnik 7"/>
          <p:cNvSpPr/>
          <p:nvPr/>
        </p:nvSpPr>
        <p:spPr>
          <a:xfrm>
            <a:off x="5782614" y="3400022"/>
            <a:ext cx="189651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100" dirty="0"/>
              <a:t>								</a:t>
            </a:r>
          </a:p>
        </p:txBody>
      </p:sp>
      <p:pic>
        <p:nvPicPr>
          <p:cNvPr id="13" name="Picture 2" descr="Cyrilo-metodská cest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229" y="5181087"/>
            <a:ext cx="828172" cy="83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/>
          <p:cNvSpPr/>
          <p:nvPr/>
        </p:nvSpPr>
        <p:spPr>
          <a:xfrm>
            <a:off x="7176721" y="2827343"/>
            <a:ext cx="189651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sk-SK" b="1" dirty="0">
                <a:solidFill>
                  <a:schemeClr val="tx1"/>
                </a:solidFill>
              </a:rPr>
              <a:t>      Téma</a:t>
            </a:r>
          </a:p>
        </p:txBody>
      </p:sp>
      <p:sp>
        <p:nvSpPr>
          <p:cNvPr id="4" name="Ovál 3"/>
          <p:cNvSpPr/>
          <p:nvPr/>
        </p:nvSpPr>
        <p:spPr>
          <a:xfrm>
            <a:off x="9275588" y="4784477"/>
            <a:ext cx="1947159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Užívatelia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" name="Obdĺžnik 14"/>
          <p:cNvSpPr/>
          <p:nvPr/>
        </p:nvSpPr>
        <p:spPr>
          <a:xfrm>
            <a:off x="1104527" y="1995599"/>
            <a:ext cx="3264766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k-SK" sz="2400" b="1" dirty="0"/>
              <a:t>Silná téma</a:t>
            </a:r>
          </a:p>
          <a:p>
            <a:pPr lvl="0"/>
            <a:endParaRPr lang="sk-SK" sz="2400" b="1" dirty="0"/>
          </a:p>
          <a:p>
            <a:pPr lvl="0"/>
            <a:r>
              <a:rPr lang="sk-SK" sz="1500" i="1" dirty="0"/>
              <a:t>Unikátna</a:t>
            </a:r>
          </a:p>
          <a:p>
            <a:pPr lvl="0"/>
            <a:r>
              <a:rPr lang="sk-SK" sz="1500" i="1" dirty="0"/>
              <a:t>Založená na pamäti, histórii a dedičstve, </a:t>
            </a:r>
          </a:p>
          <a:p>
            <a:pPr lvl="0"/>
            <a:r>
              <a:rPr lang="sk-SK" sz="1500" i="1" dirty="0"/>
              <a:t>Podklad  k interpretácii rozmanitosti súčasnej Európy</a:t>
            </a:r>
          </a:p>
        </p:txBody>
      </p:sp>
    </p:spTree>
    <p:extLst>
      <p:ext uri="{BB962C8B-B14F-4D97-AF65-F5344CB8AC3E}">
        <p14:creationId xmlns:p14="http://schemas.microsoft.com/office/powerpoint/2010/main" val="554120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7894" y="973668"/>
            <a:ext cx="7937598" cy="578958"/>
          </a:xfrm>
        </p:spPr>
        <p:txBody>
          <a:bodyPr/>
          <a:lstStyle/>
          <a:p>
            <a:pPr algn="ctr"/>
            <a:r>
              <a:rPr lang="sk-SK" sz="2800" b="1" dirty="0">
                <a:solidFill>
                  <a:schemeClr val="tx1"/>
                </a:solidFill>
              </a:rPr>
              <a:t>Integrovaná ponuka</a:t>
            </a:r>
            <a:br>
              <a:rPr lang="sk-SK" sz="2400" b="1" dirty="0"/>
            </a:br>
            <a:br>
              <a:rPr lang="sk-SK" sz="2400" b="1" dirty="0"/>
            </a:br>
            <a:endParaRPr lang="sk-SK" sz="2000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81" y="1675272"/>
            <a:ext cx="2832100" cy="3898900"/>
          </a:xfrm>
        </p:spPr>
      </p:pic>
      <p:sp>
        <p:nvSpPr>
          <p:cNvPr id="6" name="Zaoblený obdĺžnik 5"/>
          <p:cNvSpPr/>
          <p:nvPr/>
        </p:nvSpPr>
        <p:spPr>
          <a:xfrm>
            <a:off x="3000778" y="2514396"/>
            <a:ext cx="1417854" cy="86204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400" dirty="0"/>
              <a:t>Umenie a kreativita</a:t>
            </a:r>
          </a:p>
        </p:txBody>
      </p:sp>
      <p:sp>
        <p:nvSpPr>
          <p:cNvPr id="8" name="Zaoblený obdĺžnik 7"/>
          <p:cNvSpPr/>
          <p:nvPr/>
        </p:nvSpPr>
        <p:spPr>
          <a:xfrm>
            <a:off x="7801042" y="1689616"/>
            <a:ext cx="1700612" cy="6922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400" dirty="0"/>
              <a:t>Tematické ubytovanie</a:t>
            </a:r>
          </a:p>
        </p:txBody>
      </p:sp>
      <p:sp>
        <p:nvSpPr>
          <p:cNvPr id="10" name="Zaoblený obdĺžnik 9"/>
          <p:cNvSpPr/>
          <p:nvPr/>
        </p:nvSpPr>
        <p:spPr>
          <a:xfrm>
            <a:off x="7821106" y="2735750"/>
            <a:ext cx="1692068" cy="87891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400" dirty="0"/>
              <a:t>Lokálna gastronómia</a:t>
            </a:r>
          </a:p>
        </p:txBody>
      </p:sp>
      <p:sp>
        <p:nvSpPr>
          <p:cNvPr id="12" name="Zaoblený obdĺžnik 11"/>
          <p:cNvSpPr/>
          <p:nvPr/>
        </p:nvSpPr>
        <p:spPr>
          <a:xfrm>
            <a:off x="7819767" y="4017814"/>
            <a:ext cx="1731462" cy="75351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400" dirty="0"/>
              <a:t>Viditeľnosť</a:t>
            </a:r>
          </a:p>
        </p:txBody>
      </p:sp>
      <p:sp>
        <p:nvSpPr>
          <p:cNvPr id="13" name="Zaoblený obdĺžnik 12"/>
          <p:cNvSpPr/>
          <p:nvPr/>
        </p:nvSpPr>
        <p:spPr>
          <a:xfrm>
            <a:off x="3000778" y="1675272"/>
            <a:ext cx="1417854" cy="71647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400" dirty="0"/>
              <a:t>Kultúrne dedičstvo</a:t>
            </a:r>
          </a:p>
        </p:txBody>
      </p:sp>
      <p:sp>
        <p:nvSpPr>
          <p:cNvPr id="15" name="Zaoblený obdĺžnik 14"/>
          <p:cNvSpPr/>
          <p:nvPr/>
        </p:nvSpPr>
        <p:spPr>
          <a:xfrm>
            <a:off x="3000778" y="3483919"/>
            <a:ext cx="1409717" cy="8047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400" dirty="0"/>
              <a:t>Podujatia, aktivity</a:t>
            </a:r>
          </a:p>
        </p:txBody>
      </p:sp>
      <p:sp>
        <p:nvSpPr>
          <p:cNvPr id="16" name="Zaoblený obdĺžnik 15"/>
          <p:cNvSpPr/>
          <p:nvPr/>
        </p:nvSpPr>
        <p:spPr>
          <a:xfrm>
            <a:off x="3000778" y="4394572"/>
            <a:ext cx="1417854" cy="84084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400" dirty="0"/>
              <a:t>Infraštruktúra</a:t>
            </a:r>
          </a:p>
        </p:txBody>
      </p:sp>
      <p:pic>
        <p:nvPicPr>
          <p:cNvPr id="18" name="Picture 2" descr="Cyrilo-metodská ce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639" y="5757085"/>
            <a:ext cx="783683" cy="79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9" name="Zaoblený obdĺžnik 18"/>
          <p:cNvSpPr/>
          <p:nvPr/>
        </p:nvSpPr>
        <p:spPr>
          <a:xfrm>
            <a:off x="5085491" y="5802203"/>
            <a:ext cx="2088042" cy="7016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b="1" dirty="0"/>
              <a:t>Návštevníci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340323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ón">
  <a:themeElements>
    <a:clrScheme name="Modrá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ó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26047</TotalTime>
  <Words>700</Words>
  <Application>Microsoft Office PowerPoint</Application>
  <PresentationFormat>Širokouhlá</PresentationFormat>
  <Paragraphs>243</Paragraphs>
  <Slides>26</Slides>
  <Notes>25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Gothic</vt:lpstr>
      <vt:lpstr>Wingdings</vt:lpstr>
      <vt:lpstr>Wingdings 3</vt:lpstr>
      <vt:lpstr>Ión</vt:lpstr>
      <vt:lpstr> Kultúrna cesta- ponuka pre návštevníka                                                            </vt:lpstr>
      <vt:lpstr>Makro stratégia pre Dunajský región – udržateľný turizmus</vt:lpstr>
      <vt:lpstr> </vt:lpstr>
      <vt:lpstr>Ciele</vt:lpstr>
      <vt:lpstr>Špecifická autenticita „ Príbehy v krajinách“</vt:lpstr>
      <vt:lpstr>  </vt:lpstr>
      <vt:lpstr>Rovnomerný rozvoj</vt:lpstr>
      <vt:lpstr>  Turistický produkt              </vt:lpstr>
      <vt:lpstr>Integrovaná ponuka  </vt:lpstr>
      <vt:lpstr>Smart riešenia na trase</vt:lpstr>
      <vt:lpstr>Piliere produktu</vt:lpstr>
      <vt:lpstr> Kreatívne riešenia</vt:lpstr>
      <vt:lpstr> Na cestu:  online   </vt:lpstr>
      <vt:lpstr> Základná spoločná platforma – webová stránka   www.cyril-methodius.eu   </vt:lpstr>
      <vt:lpstr>Rozpoznateľnosť - spoločným brandom</vt:lpstr>
      <vt:lpstr>Spoločná kampaň   alternatívne  spracovania posolstva</vt:lpstr>
      <vt:lpstr>Produkt  &amp;  Riadenie emócie</vt:lpstr>
      <vt:lpstr>Kultúrna cesta – aktuálna výzva pre turizmus</vt:lpstr>
      <vt:lpstr>Ponuka pre dnešného človeka</vt:lpstr>
      <vt:lpstr>Spolupráca</vt:lpstr>
      <vt:lpstr>Kooperácia subjektov</vt:lpstr>
      <vt:lpstr>Štruktúra „zapojených hráčov“</vt:lpstr>
      <vt:lpstr>Úlohy  a očakávania  zapojených „hráčov“</vt:lpstr>
      <vt:lpstr>Financovanie</vt:lpstr>
      <vt:lpstr>  Prečo byť aktívnou Kultúrnou cestou Rady Európy?</vt:lpstr>
      <vt:lpstr>  Ďakujem za pozornosť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Európska kultúrna cesta svätých Cyrila a Metoda a jej význam pre rozvoj cestovného ruchu</dc:title>
  <dc:creator>Zuzana Baloghova</dc:creator>
  <cp:lastModifiedBy>Tatiana Mikušová</cp:lastModifiedBy>
  <cp:revision>159</cp:revision>
  <cp:lastPrinted>2024-09-04T12:41:24Z</cp:lastPrinted>
  <dcterms:created xsi:type="dcterms:W3CDTF">2022-05-09T13:56:13Z</dcterms:created>
  <dcterms:modified xsi:type="dcterms:W3CDTF">2024-11-22T09:09:47Z</dcterms:modified>
</cp:coreProperties>
</file>